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inmed.org/about/position-statements/guidelines-for-expert-witness-qualifications-and-testimony" TargetMode="External"/><Relationship Id="rId2" Type="http://schemas.openxmlformats.org/officeDocument/2006/relationships/hyperlink" Target="https://www.aao.org/ethics-detail/code-of-ethics--expert-witness-testimon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ic1.squarespace.com/static/54d50ceee4b05797b34869cf/t/5a8359d2c8302530cd0d1e06/1518557657857/REPORT-Fueling+an+Epidemic-Exposing+the+Financial+Ties+Between+Opioid+Manufacturers+and+Third+Party+Advocacy+Groups.pdf" TargetMode="External"/><Relationship Id="rId4" Type="http://schemas.openxmlformats.org/officeDocument/2006/relationships/hyperlink" Target="https://www.psychiatry.org/home/policy-finder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cts.propublica.org/docdollar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lsurgeryexpertwitness.com/" TargetMode="External"/><Relationship Id="rId2" Type="http://schemas.openxmlformats.org/officeDocument/2006/relationships/hyperlink" Target="https://painstrateg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202238"/>
            <a:ext cx="10572000" cy="2971051"/>
          </a:xfrm>
        </p:spPr>
        <p:txBody>
          <a:bodyPr/>
          <a:lstStyle/>
          <a:p>
            <a:pPr algn="ctr"/>
            <a:r>
              <a:rPr lang="en-US" dirty="0"/>
              <a:t>DIGGING EXPERT DIRT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Johnny M. Simon, The Simon Law Firm, P.C.</a:t>
            </a:r>
          </a:p>
        </p:txBody>
      </p:sp>
    </p:spTree>
    <p:extLst>
      <p:ext uri="{BB962C8B-B14F-4D97-AF65-F5344CB8AC3E}">
        <p14:creationId xmlns:p14="http://schemas.microsoft.com/office/powerpoint/2010/main" val="194665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– Present &amp; Past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Who is his employer? </a:t>
            </a:r>
          </a:p>
          <a:p>
            <a:pPr lvl="1"/>
            <a:r>
              <a:rPr lang="en-US" sz="2800" dirty="0"/>
              <a:t>Expert Witness Guidelines</a:t>
            </a:r>
          </a:p>
          <a:p>
            <a:pPr lvl="1"/>
            <a:r>
              <a:rPr lang="en-US" sz="2800" dirty="0"/>
              <a:t>Expert Witness Disclosure Rules</a:t>
            </a:r>
          </a:p>
          <a:p>
            <a:pPr lvl="1"/>
            <a:r>
              <a:rPr lang="en-US" sz="2800" dirty="0"/>
              <a:t>Substantive Information Published by Employer that Contradict Opinion in your case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2800" dirty="0"/>
              <a:t>Jumped Around Employers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0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CV – Memberships &amp; Societies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Experts Love to Join Seemingly Prestigious Organizations</a:t>
            </a:r>
          </a:p>
          <a:p>
            <a:r>
              <a:rPr lang="en-US" sz="2400" dirty="0"/>
              <a:t>Don’t Know a Thing About Them</a:t>
            </a:r>
          </a:p>
          <a:p>
            <a:r>
              <a:rPr lang="en-US" sz="2400" dirty="0"/>
              <a:t>Material Published by Organizations </a:t>
            </a:r>
          </a:p>
          <a:p>
            <a:r>
              <a:rPr lang="en-US" sz="2400" dirty="0"/>
              <a:t>Rules Promulgated by Organizations</a:t>
            </a:r>
          </a:p>
          <a:p>
            <a:r>
              <a:rPr lang="en-US" sz="2400" dirty="0"/>
              <a:t>Organizations That Are Embroiled in Controversy</a:t>
            </a:r>
          </a:p>
        </p:txBody>
      </p:sp>
    </p:spTree>
    <p:extLst>
      <p:ext uri="{BB962C8B-B14F-4D97-AF65-F5344CB8AC3E}">
        <p14:creationId xmlns:p14="http://schemas.microsoft.com/office/powerpoint/2010/main" val="78192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3" y="2222287"/>
            <a:ext cx="11034073" cy="463571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Rules &amp; Ethics</a:t>
            </a:r>
          </a:p>
          <a:p>
            <a:pPr lvl="1"/>
            <a:r>
              <a:rPr lang="en-US" sz="2400" dirty="0">
                <a:hlinkClick r:id="rId2"/>
              </a:rPr>
              <a:t>https://www.aao.org/ethics-detail/code-of-ethics--expert-witness-testimony</a:t>
            </a:r>
            <a:endParaRPr lang="en-US" sz="2400" dirty="0"/>
          </a:p>
          <a:p>
            <a:pPr lvl="1"/>
            <a:r>
              <a:rPr lang="en-US" sz="2400" dirty="0">
                <a:hlinkClick r:id="rId3"/>
              </a:rPr>
              <a:t>https://painmed.org/about/position-statements/guidelines-for-expert-witness-qualifications-and-testimony</a:t>
            </a:r>
            <a:endParaRPr lang="en-US" sz="2400" dirty="0"/>
          </a:p>
          <a:p>
            <a:r>
              <a:rPr lang="en-US" sz="2400" dirty="0"/>
              <a:t>Position Statements</a:t>
            </a:r>
          </a:p>
          <a:p>
            <a:pPr lvl="1"/>
            <a:r>
              <a:rPr lang="en-US" sz="2400" dirty="0">
                <a:hlinkClick r:id="rId4"/>
              </a:rPr>
              <a:t>https://www.psychiatry.org/home/policy-finder</a:t>
            </a:r>
            <a:endParaRPr lang="en-US" sz="2400" dirty="0"/>
          </a:p>
          <a:p>
            <a:r>
              <a:rPr lang="en-US" sz="2400" dirty="0"/>
              <a:t>Controversy</a:t>
            </a:r>
          </a:p>
          <a:p>
            <a:pPr lvl="1"/>
            <a:r>
              <a:rPr lang="en-US" sz="2400" dirty="0">
                <a:hlinkClick r:id="rId5"/>
              </a:rPr>
              <a:t>https://static1.squarespace.com/static/54d50ceee4b05797b34869cf/t/5a8359d2c8302530cd0d1e06/1518557657857/REPORT-Fueling+an+Epidemic-Exposing+the+Financial+Ties+Between+Opioid+Manufacturers+and+Third+Party+Advocacy+Groups.pdf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4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- Journals &amp;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77" y="2222287"/>
            <a:ext cx="10709609" cy="4635713"/>
          </a:xfrm>
        </p:spPr>
        <p:txBody>
          <a:bodyPr>
            <a:normAutofit/>
          </a:bodyPr>
          <a:lstStyle/>
          <a:p>
            <a:r>
              <a:rPr lang="en-US" dirty="0"/>
              <a:t>Two Types</a:t>
            </a:r>
          </a:p>
          <a:p>
            <a:pPr lvl="1"/>
            <a:r>
              <a:rPr lang="en-US" dirty="0"/>
              <a:t>Anything Your Expert Has Written About Issues In Your Case</a:t>
            </a:r>
          </a:p>
          <a:p>
            <a:pPr lvl="1"/>
            <a:r>
              <a:rPr lang="en-US" dirty="0"/>
              <a:t>Overarching Philosophical – (Less Academically Rigorous, but Looks Good on CV).  These past statements can be invaluable.</a:t>
            </a:r>
          </a:p>
          <a:p>
            <a:r>
              <a:rPr lang="en-US" dirty="0"/>
              <a:t>Journals of Which Your Expert Is an Editor  About Issues in Your Case</a:t>
            </a:r>
          </a:p>
          <a:p>
            <a:r>
              <a:rPr lang="en-US" dirty="0"/>
              <a:t>***Publications Written By Expert May Not Be On CV</a:t>
            </a:r>
          </a:p>
          <a:p>
            <a:r>
              <a:rPr lang="en-US" dirty="0"/>
              <a:t>Sources</a:t>
            </a:r>
          </a:p>
          <a:p>
            <a:pPr lvl="1"/>
            <a:r>
              <a:rPr lang="en-US" dirty="0"/>
              <a:t>Google Scholar</a:t>
            </a:r>
          </a:p>
          <a:p>
            <a:pPr lvl="1"/>
            <a:r>
              <a:rPr lang="en-US" dirty="0"/>
              <a:t>Pub Med</a:t>
            </a:r>
          </a:p>
          <a:p>
            <a:pPr lvl="1"/>
            <a:r>
              <a:rPr lang="en-US" dirty="0"/>
              <a:t>Westlaw Medical Navigator	</a:t>
            </a:r>
          </a:p>
          <a:p>
            <a:pPr lvl="1"/>
            <a:endParaRPr lang="en-US" dirty="0"/>
          </a:p>
          <a:p>
            <a:r>
              <a:rPr lang="en-US" dirty="0"/>
              <a:t>How does they write about these issues versus how they testify? Balanced approach.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9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– Books &amp; Book Chapters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textbook publishing works. </a:t>
            </a:r>
          </a:p>
          <a:p>
            <a:r>
              <a:rPr lang="en-US" sz="2800" dirty="0"/>
              <a:t>Why that can be to your advantage? </a:t>
            </a:r>
          </a:p>
          <a:p>
            <a:r>
              <a:rPr lang="en-US" sz="2800" dirty="0"/>
              <a:t>Chapter they wrote.</a:t>
            </a:r>
          </a:p>
          <a:p>
            <a:r>
              <a:rPr lang="en-US" sz="2800" dirty="0"/>
              <a:t>Chapter others wrote in the same book.</a:t>
            </a:r>
          </a:p>
        </p:txBody>
      </p:sp>
    </p:spTree>
    <p:extLst>
      <p:ext uri="{BB962C8B-B14F-4D97-AF65-F5344CB8AC3E}">
        <p14:creationId xmlns:p14="http://schemas.microsoft.com/office/powerpoint/2010/main" val="396280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8" y="550880"/>
            <a:ext cx="4661648" cy="5783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246" t="23703" r="32220" b="41883"/>
          <a:stretch/>
        </p:blipFill>
        <p:spPr>
          <a:xfrm>
            <a:off x="6113929" y="654424"/>
            <a:ext cx="5327100" cy="216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876" t="29445" r="60347" b="40892"/>
          <a:stretch/>
        </p:blipFill>
        <p:spPr>
          <a:xfrm>
            <a:off x="6113929" y="2958352"/>
            <a:ext cx="5327100" cy="319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66611" y="626961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Ex.55-5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4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Grants, Contracts,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Pharma’s Influence on Medicine</a:t>
            </a:r>
          </a:p>
          <a:p>
            <a:r>
              <a:rPr lang="en-US" sz="2800" dirty="0"/>
              <a:t>Who is paying them is a potential bias</a:t>
            </a:r>
          </a:p>
          <a:p>
            <a:r>
              <a:rPr lang="en-US" sz="2800" dirty="0"/>
              <a:t>Obscene Amounts of Money</a:t>
            </a:r>
          </a:p>
          <a:p>
            <a:r>
              <a:rPr lang="en-US" sz="2800" dirty="0"/>
              <a:t>Dollars For Docs – Data Aggregated by Federal Government </a:t>
            </a:r>
          </a:p>
          <a:p>
            <a:pPr lvl="1"/>
            <a:r>
              <a:rPr lang="en-US" sz="2800" dirty="0">
                <a:hlinkClick r:id="rId2"/>
              </a:rPr>
              <a:t>https://projects.propublica.org/docdollars/</a:t>
            </a:r>
            <a:endParaRPr lang="en-US" sz="28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4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CV – Teaching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Does he or she teach/ if so, with what materials.? </a:t>
            </a:r>
          </a:p>
          <a:p>
            <a:r>
              <a:rPr lang="en-US" sz="2400" dirty="0"/>
              <a:t>Lectures – with what materials. </a:t>
            </a:r>
          </a:p>
          <a:p>
            <a:r>
              <a:rPr lang="en-US" sz="2400" dirty="0"/>
              <a:t>What he or she is saying inside the courtroom same as outside? </a:t>
            </a:r>
          </a:p>
        </p:txBody>
      </p:sp>
    </p:spTree>
    <p:extLst>
      <p:ext uri="{BB962C8B-B14F-4D97-AF65-F5344CB8AC3E}">
        <p14:creationId xmlns:p14="http://schemas.microsoft.com/office/powerpoint/2010/main" val="1636872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3 - PRIOR DEPOSITIONS &amp; EXPERT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19" y="2222287"/>
            <a:ext cx="11093067" cy="4473481"/>
          </a:xfrm>
        </p:spPr>
        <p:txBody>
          <a:bodyPr>
            <a:normAutofit/>
          </a:bodyPr>
          <a:lstStyle/>
          <a:p>
            <a:r>
              <a:rPr lang="en-US" sz="2800" dirty="0"/>
              <a:t>How to Structure:  BQMLL</a:t>
            </a:r>
          </a:p>
          <a:p>
            <a:r>
              <a:rPr lang="en-US" sz="2800" dirty="0"/>
              <a:t>Admissions Re: Background &amp; Qualifications</a:t>
            </a:r>
          </a:p>
          <a:p>
            <a:r>
              <a:rPr lang="en-US" sz="2800" dirty="0"/>
              <a:t>Admissions Re: Money</a:t>
            </a:r>
          </a:p>
          <a:p>
            <a:r>
              <a:rPr lang="en-US" sz="2800" dirty="0"/>
              <a:t>Admissions Re: Liability (What Standard of Care Requires, Or May Constitute Danger/Defect)</a:t>
            </a:r>
          </a:p>
          <a:p>
            <a:r>
              <a:rPr lang="en-US" sz="2800" dirty="0"/>
              <a:t>LIES</a:t>
            </a:r>
          </a:p>
          <a:p>
            <a:r>
              <a:rPr lang="en-US" sz="2800" dirty="0"/>
              <a:t>GOAL:  Have everything expert has said under oath prior to deposition.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18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look?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Westlaw Experts</a:t>
            </a:r>
          </a:p>
          <a:p>
            <a:r>
              <a:rPr lang="en-US" sz="2400" dirty="0"/>
              <a:t>Trial Smith</a:t>
            </a:r>
          </a:p>
          <a:p>
            <a:r>
              <a:rPr lang="en-US" sz="2400" dirty="0"/>
              <a:t>Attorney Information Exchange Group</a:t>
            </a:r>
          </a:p>
          <a:p>
            <a:r>
              <a:rPr lang="en-US" sz="2400" dirty="0"/>
              <a:t>American Association for Justice</a:t>
            </a:r>
          </a:p>
          <a:p>
            <a:r>
              <a:rPr lang="en-US" sz="2400" dirty="0"/>
              <a:t>Google </a:t>
            </a:r>
          </a:p>
          <a:p>
            <a:r>
              <a:rPr lang="en-US" sz="2400" dirty="0"/>
              <a:t>Listserve (local and in expert’s home state)</a:t>
            </a:r>
          </a:p>
          <a:p>
            <a:r>
              <a:rPr lang="en-US" sz="2400" dirty="0"/>
              <a:t>Calling prior attorneys. </a:t>
            </a:r>
          </a:p>
        </p:txBody>
      </p:sp>
    </p:spTree>
    <p:extLst>
      <p:ext uri="{BB962C8B-B14F-4D97-AF65-F5344CB8AC3E}">
        <p14:creationId xmlns:p14="http://schemas.microsoft.com/office/powerpoint/2010/main" val="247100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EXPERT DIRT – THE 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Bane of modern day litigation </a:t>
            </a:r>
          </a:p>
          <a:p>
            <a:r>
              <a:rPr lang="en-US" dirty="0"/>
              <a:t>Juke Box Expert</a:t>
            </a:r>
          </a:p>
          <a:p>
            <a:pPr lvl="1"/>
            <a:r>
              <a:rPr lang="en-US" dirty="0"/>
              <a:t>Cigarettes are not addictive</a:t>
            </a:r>
          </a:p>
          <a:p>
            <a:pPr lvl="1"/>
            <a:r>
              <a:rPr lang="en-US" dirty="0"/>
              <a:t>Opioids are not addictive</a:t>
            </a:r>
          </a:p>
          <a:p>
            <a:pPr lvl="1"/>
            <a:r>
              <a:rPr lang="en-US" dirty="0"/>
              <a:t>OBGYN cannot breach the standard of care</a:t>
            </a:r>
          </a:p>
          <a:p>
            <a:r>
              <a:rPr lang="en-US" dirty="0"/>
              <a:t>Flashy, shiny, &amp; persuasive</a:t>
            </a:r>
          </a:p>
        </p:txBody>
      </p:sp>
    </p:spTree>
    <p:extLst>
      <p:ext uri="{BB962C8B-B14F-4D97-AF65-F5344CB8AC3E}">
        <p14:creationId xmlns:p14="http://schemas.microsoft.com/office/powerpoint/2010/main" val="1399539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4 –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84" y="2222287"/>
            <a:ext cx="10768602" cy="420801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Public Figures</a:t>
            </a:r>
          </a:p>
          <a:p>
            <a:r>
              <a:rPr lang="en-US" sz="3200" dirty="0"/>
              <a:t>Facebook, Twitter, </a:t>
            </a:r>
            <a:r>
              <a:rPr lang="en-US" sz="3200" dirty="0" err="1"/>
              <a:t>Linkedin</a:t>
            </a:r>
            <a:r>
              <a:rPr lang="en-US" sz="3200" dirty="0"/>
              <a:t>, Instagram. </a:t>
            </a:r>
          </a:p>
          <a:p>
            <a:r>
              <a:rPr lang="en-US" sz="3200" dirty="0"/>
              <a:t>Professional? Or Personal? </a:t>
            </a:r>
          </a:p>
          <a:p>
            <a:r>
              <a:rPr lang="en-US" sz="3200" dirty="0"/>
              <a:t>Articles, studies, or news shared – endorsement?</a:t>
            </a:r>
          </a:p>
          <a:p>
            <a:r>
              <a:rPr lang="en-US" sz="3200" dirty="0"/>
              <a:t>Assess their connections?  Defense attorneys?  </a:t>
            </a:r>
          </a:p>
          <a:p>
            <a:r>
              <a:rPr lang="en-US" sz="3200" dirty="0"/>
              <a:t>Assess their “Interests”</a:t>
            </a:r>
          </a:p>
          <a:p>
            <a:r>
              <a:rPr lang="en-US" sz="3200" dirty="0"/>
              <a:t>$$$$$$$$ - Jim Gilbert Story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7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03" y="234398"/>
            <a:ext cx="8806143" cy="611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0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5 – Westlaw People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 for Collecting Background Information</a:t>
            </a:r>
          </a:p>
          <a:p>
            <a:r>
              <a:rPr lang="en-US" dirty="0"/>
              <a:t>Professional Licenses</a:t>
            </a:r>
          </a:p>
          <a:p>
            <a:r>
              <a:rPr lang="en-US" dirty="0"/>
              <a:t>Past Civil Judgments</a:t>
            </a:r>
          </a:p>
          <a:p>
            <a:r>
              <a:rPr lang="en-US" dirty="0"/>
              <a:t>Corporations Owned</a:t>
            </a:r>
          </a:p>
          <a:p>
            <a:r>
              <a:rPr lang="en-US" dirty="0"/>
              <a:t>Properties Owned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01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6 – Publications, Articles,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Publications that are generally authoritative or reliable in field that contradict what expert is saying.  These articles/texts are often called the “Bible” or “Gold Standard”</a:t>
            </a:r>
          </a:p>
          <a:p>
            <a:r>
              <a:rPr lang="en-US" sz="2400" dirty="0"/>
              <a:t>Expert may have admitted to consulting these publications </a:t>
            </a:r>
          </a:p>
          <a:p>
            <a:r>
              <a:rPr lang="en-US" sz="2400" dirty="0" err="1"/>
              <a:t>Uptodate</a:t>
            </a:r>
            <a:r>
              <a:rPr lang="en-US" sz="2400" dirty="0"/>
              <a:t>***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1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iraffe Golden Sculpture Isolated On White Background.Digital.. Stock  Photo, Picture And Royalty Free Image. Image 97019706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87" y="-79630"/>
            <a:ext cx="6937630" cy="69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06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 limit</a:t>
            </a:r>
          </a:p>
          <a:p>
            <a:r>
              <a:rPr lang="en-US" sz="2800" dirty="0"/>
              <a:t>Art &amp; Science</a:t>
            </a:r>
          </a:p>
          <a:p>
            <a:r>
              <a:rPr lang="en-US" sz="2800" dirty="0"/>
              <a:t>Determination &amp; Creativity</a:t>
            </a:r>
          </a:p>
          <a:p>
            <a:r>
              <a:rPr lang="en-US" sz="2800" dirty="0"/>
              <a:t>Cross Examination Excitement</a:t>
            </a:r>
          </a:p>
          <a:p>
            <a:r>
              <a:rPr lang="en-US" sz="2800" dirty="0"/>
              <a:t>Case Ending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0144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2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25" y="1425973"/>
            <a:ext cx="4382521" cy="2007789"/>
          </a:xfrm>
        </p:spPr>
        <p:txBody>
          <a:bodyPr/>
          <a:lstStyle/>
          <a:p>
            <a:r>
              <a:rPr lang="en-US" dirty="0"/>
              <a:t>You </a:t>
            </a:r>
            <a:r>
              <a:rPr lang="en-US" u="sng" dirty="0"/>
              <a:t>make</a:t>
            </a:r>
            <a:r>
              <a:rPr lang="en-US" dirty="0"/>
              <a:t> your case with your experts…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56000" y="3433762"/>
            <a:ext cx="4880300" cy="2295525"/>
          </a:xfrm>
        </p:spPr>
        <p:txBody>
          <a:bodyPr>
            <a:normAutofit/>
          </a:bodyPr>
          <a:lstStyle/>
          <a:p>
            <a:r>
              <a:rPr lang="en-US" sz="3600" b="1" dirty="0"/>
              <a:t>You </a:t>
            </a:r>
            <a:r>
              <a:rPr lang="en-US" sz="3600" b="1" u="sng" dirty="0"/>
              <a:t>win</a:t>
            </a:r>
            <a:r>
              <a:rPr lang="en-US" sz="3600" b="1" dirty="0"/>
              <a:t> your case with theirs. </a:t>
            </a:r>
          </a:p>
        </p:txBody>
      </p:sp>
    </p:spTree>
    <p:extLst>
      <p:ext uri="{BB962C8B-B14F-4D97-AF65-F5344CB8AC3E}">
        <p14:creationId xmlns:p14="http://schemas.microsoft.com/office/powerpoint/2010/main" val="314135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7364" y="1704109"/>
            <a:ext cx="10931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b="1" dirty="0"/>
              <a:t>Impeach &amp; Destroy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/>
              <a:t>Admissions – Build Your Case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/>
              <a:t>Show How Unreasonable Position</a:t>
            </a:r>
          </a:p>
        </p:txBody>
      </p:sp>
    </p:spTree>
    <p:extLst>
      <p:ext uri="{BB962C8B-B14F-4D97-AF65-F5344CB8AC3E}">
        <p14:creationId xmlns:p14="http://schemas.microsoft.com/office/powerpoint/2010/main" val="355581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you start?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985" y="1417638"/>
            <a:ext cx="10554574" cy="3636511"/>
          </a:xfrm>
        </p:spPr>
        <p:txBody>
          <a:bodyPr>
            <a:normAutofit/>
          </a:bodyPr>
          <a:lstStyle/>
          <a:p>
            <a:r>
              <a:rPr lang="en-US" sz="4000" dirty="0"/>
              <a:t>Yesterday…</a:t>
            </a:r>
          </a:p>
          <a:p>
            <a:r>
              <a:rPr lang="en-US" sz="4000" dirty="0"/>
              <a:t>As soon as experts are disclosed. </a:t>
            </a:r>
          </a:p>
        </p:txBody>
      </p:sp>
    </p:spTree>
    <p:extLst>
      <p:ext uri="{BB962C8B-B14F-4D97-AF65-F5344CB8AC3E}">
        <p14:creationId xmlns:p14="http://schemas.microsoft.com/office/powerpoint/2010/main" val="387699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No limit but determination and creativity. </a:t>
            </a:r>
          </a:p>
          <a:p>
            <a:r>
              <a:rPr lang="en-US" sz="4000" dirty="0"/>
              <a:t>The Internet Has Changed The Game. </a:t>
            </a:r>
          </a:p>
          <a:p>
            <a:r>
              <a:rPr lang="en-US" sz="4000" u="sng" dirty="0"/>
              <a:t>Systematically</a:t>
            </a:r>
            <a:r>
              <a:rPr lang="en-US" u="sn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545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Systematically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014469"/>
            <a:ext cx="10554574" cy="3636511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endParaRPr lang="en-US" sz="3200" dirty="0"/>
          </a:p>
          <a:p>
            <a:pPr>
              <a:buFont typeface="+mj-lt"/>
              <a:buAutoNum type="arabicPeriod"/>
            </a:pPr>
            <a:r>
              <a:rPr lang="en-US" sz="3200" dirty="0"/>
              <a:t>Google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The CV or Resume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Prior Depositions &amp; Testimony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Social Media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West Law People map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Publications </a:t>
            </a:r>
          </a:p>
        </p:txBody>
      </p:sp>
    </p:spTree>
    <p:extLst>
      <p:ext uri="{BB962C8B-B14F-4D97-AF65-F5344CB8AC3E}">
        <p14:creationId xmlns:p14="http://schemas.microsoft.com/office/powerpoint/2010/main" val="11306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1:  Google Your Expert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06" y="2217568"/>
            <a:ext cx="6122415" cy="4240858"/>
          </a:xfrm>
        </p:spPr>
        <p:txBody>
          <a:bodyPr>
            <a:noAutofit/>
          </a:bodyPr>
          <a:lstStyle/>
          <a:p>
            <a:r>
              <a:rPr lang="en-US" sz="2000" dirty="0"/>
              <a:t>Get a feel for their online presence.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Do they have their own website?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Are they advertise?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Online content:  Interviews? Blogs? Podcasts?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Get an idea of expert witness experience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21537" y="2222287"/>
            <a:ext cx="6122415" cy="424085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https://painstrategy.com/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https://www.oralsurgeryexpertwitness.com/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16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2 - The Curriculum Vitae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25526"/>
            <a:ext cx="10554574" cy="3636511"/>
          </a:xfrm>
        </p:spPr>
        <p:txBody>
          <a:bodyPr>
            <a:normAutofit/>
          </a:bodyPr>
          <a:lstStyle/>
          <a:p>
            <a:r>
              <a:rPr lang="en-US" sz="2400" dirty="0"/>
              <a:t>The 100 Page CV - Treasure Trove of Information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Springboard for Ideas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Has the Expert said or written anything (whether in or outside the litigation context) about the issues in your case? </a:t>
            </a:r>
          </a:p>
        </p:txBody>
      </p:sp>
    </p:spTree>
    <p:extLst>
      <p:ext uri="{BB962C8B-B14F-4D97-AF65-F5344CB8AC3E}">
        <p14:creationId xmlns:p14="http://schemas.microsoft.com/office/powerpoint/2010/main" val="3303719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193</TotalTime>
  <Words>792</Words>
  <Application>Microsoft Office PowerPoint</Application>
  <PresentationFormat>Widescreen</PresentationFormat>
  <Paragraphs>137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Century Gothic</vt:lpstr>
      <vt:lpstr>Wingdings 2</vt:lpstr>
      <vt:lpstr>Quotable</vt:lpstr>
      <vt:lpstr>DIGGING EXPERT DIRT</vt:lpstr>
      <vt:lpstr>EXPERT DIRT – THE WHY</vt:lpstr>
      <vt:lpstr>You make your case with your experts…</vt:lpstr>
      <vt:lpstr>PowerPoint Presentation</vt:lpstr>
      <vt:lpstr>When should you start? </vt:lpstr>
      <vt:lpstr>How to do it? </vt:lpstr>
      <vt:lpstr>Systematically</vt:lpstr>
      <vt:lpstr>Step 1:  Google Your Expert</vt:lpstr>
      <vt:lpstr>Step 2 - The Curriculum Vitae</vt:lpstr>
      <vt:lpstr>CV – Present &amp; Past Employers</vt:lpstr>
      <vt:lpstr>The CV – Memberships &amp; Societies</vt:lpstr>
      <vt:lpstr>PowerPoint Presentation</vt:lpstr>
      <vt:lpstr>CV - Journals &amp; Publications</vt:lpstr>
      <vt:lpstr>CV – Books &amp; Book Chapters</vt:lpstr>
      <vt:lpstr>PowerPoint Presentation</vt:lpstr>
      <vt:lpstr>Research Grants, Contracts, Awards</vt:lpstr>
      <vt:lpstr>The CV – Teaching Activities</vt:lpstr>
      <vt:lpstr>Step 3 - PRIOR DEPOSITIONS &amp; EXPERT REPORTS</vt:lpstr>
      <vt:lpstr>Where to look? </vt:lpstr>
      <vt:lpstr>STEP 4 – SOCIAL MEDIA</vt:lpstr>
      <vt:lpstr>PowerPoint Presentation</vt:lpstr>
      <vt:lpstr>Step 5 – Westlaw People Map</vt:lpstr>
      <vt:lpstr>Step 6 – Publications, Articles, Books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DIGGING EXPERT DIRT</dc:title>
  <dc:creator>Johnny M. Simon</dc:creator>
  <cp:lastModifiedBy>Louis, Angela M.</cp:lastModifiedBy>
  <cp:revision>16</cp:revision>
  <dcterms:created xsi:type="dcterms:W3CDTF">2020-09-21T15:24:11Z</dcterms:created>
  <dcterms:modified xsi:type="dcterms:W3CDTF">2020-09-21T18:51:04Z</dcterms:modified>
</cp:coreProperties>
</file>