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 id="2147483774" r:id="rId2"/>
  </p:sldMasterIdLst>
  <p:notesMasterIdLst>
    <p:notesMasterId r:id="rId29"/>
  </p:notesMasterIdLst>
  <p:handoutMasterIdLst>
    <p:handoutMasterId r:id="rId30"/>
  </p:handoutMasterIdLst>
  <p:sldIdLst>
    <p:sldId id="593" r:id="rId3"/>
    <p:sldId id="1031" r:id="rId4"/>
    <p:sldId id="1116" r:id="rId5"/>
    <p:sldId id="1120" r:id="rId6"/>
    <p:sldId id="1032" r:id="rId7"/>
    <p:sldId id="1117" r:id="rId8"/>
    <p:sldId id="1118" r:id="rId9"/>
    <p:sldId id="1119" r:id="rId10"/>
    <p:sldId id="1035" r:id="rId11"/>
    <p:sldId id="1122" r:id="rId12"/>
    <p:sldId id="1125" r:id="rId13"/>
    <p:sldId id="1033" r:id="rId14"/>
    <p:sldId id="1123" r:id="rId15"/>
    <p:sldId id="1036" r:id="rId16"/>
    <p:sldId id="1126" r:id="rId17"/>
    <p:sldId id="1044" r:id="rId18"/>
    <p:sldId id="1128" r:id="rId19"/>
    <p:sldId id="1045" r:id="rId20"/>
    <p:sldId id="1129" r:id="rId21"/>
    <p:sldId id="1055" r:id="rId22"/>
    <p:sldId id="1130" r:id="rId23"/>
    <p:sldId id="1132" r:id="rId24"/>
    <p:sldId id="1131" r:id="rId25"/>
    <p:sldId id="1038" r:id="rId26"/>
    <p:sldId id="1133" r:id="rId27"/>
    <p:sldId id="818" r:id="rId2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2E82"/>
    <a:srgbClr val="0000CC"/>
    <a:srgbClr val="000099"/>
    <a:srgbClr val="0000FF"/>
    <a:srgbClr val="672C94"/>
    <a:srgbClr val="000000"/>
    <a:srgbClr val="006600"/>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01" autoAdjust="0"/>
    <p:restoredTop sz="75455" autoAdjust="0"/>
  </p:normalViewPr>
  <p:slideViewPr>
    <p:cSldViewPr snapToGrid="0">
      <p:cViewPr varScale="1">
        <p:scale>
          <a:sx n="57" d="100"/>
          <a:sy n="57" d="100"/>
        </p:scale>
        <p:origin x="18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482"/>
    </p:cViewPr>
  </p:sorter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ea typeface="ＭＳ Ｐゴシック"/>
                <a:cs typeface="ＭＳ Ｐゴシック"/>
              </a:defRPr>
            </a:lvl1pPr>
          </a:lstStyle>
          <a:p>
            <a:pPr>
              <a:defRPr/>
            </a:pPr>
            <a:endParaRPr lang="en-US"/>
          </a:p>
        </p:txBody>
      </p:sp>
      <p:sp>
        <p:nvSpPr>
          <p:cNvPr id="10137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ea typeface="ＭＳ Ｐゴシック"/>
                <a:cs typeface="ＭＳ Ｐゴシック"/>
              </a:defRPr>
            </a:lvl1pPr>
          </a:lstStyle>
          <a:p>
            <a:pPr>
              <a:defRPr/>
            </a:pPr>
            <a:fld id="{1CA116C8-A672-4F43-96B5-74A76F66AF57}" type="datetimeFigureOut">
              <a:rPr lang="en-US"/>
              <a:pPr>
                <a:defRPr/>
              </a:pPr>
              <a:t>9/21/2020</a:t>
            </a:fld>
            <a:endParaRPr lang="en-US" dirty="0"/>
          </a:p>
        </p:txBody>
      </p:sp>
      <p:sp>
        <p:nvSpPr>
          <p:cNvPr id="10138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ea typeface="ＭＳ Ｐゴシック"/>
                <a:cs typeface="ＭＳ Ｐゴシック"/>
              </a:defRPr>
            </a:lvl1pPr>
          </a:lstStyle>
          <a:p>
            <a:pPr>
              <a:defRPr/>
            </a:pPr>
            <a:endParaRPr lang="en-US"/>
          </a:p>
        </p:txBody>
      </p:sp>
      <p:sp>
        <p:nvSpPr>
          <p:cNvPr id="10138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cs typeface="Arial" pitchFamily="34" charset="0"/>
              </a:defRPr>
            </a:lvl1pPr>
          </a:lstStyle>
          <a:p>
            <a:fld id="{EAEEB141-36B9-4ECD-B24A-A9E2CF78CFCC}"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ea typeface="ＭＳ Ｐゴシック"/>
                <a:cs typeface="ＭＳ Ｐゴシック"/>
              </a:defRPr>
            </a:lvl1pPr>
          </a:lstStyle>
          <a:p>
            <a:pPr>
              <a:defRPr/>
            </a:pPr>
            <a:endParaRPr lang="en-US"/>
          </a:p>
        </p:txBody>
      </p:sp>
      <p:sp>
        <p:nvSpPr>
          <p:cNvPr id="1536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ea typeface="ＭＳ Ｐゴシック"/>
                <a:cs typeface="ＭＳ Ｐゴシック"/>
              </a:defRPr>
            </a:lvl1pPr>
          </a:lstStyle>
          <a:p>
            <a:pPr>
              <a:defRPr/>
            </a:pPr>
            <a:fld id="{932089F2-9AE0-42E5-86A3-2B79AB5EB53C}" type="datetimeFigureOut">
              <a:rPr lang="en-US"/>
              <a:pPr>
                <a:defRPr/>
              </a:pPr>
              <a:t>9/21/2020</a:t>
            </a:fld>
            <a:endParaRPr lang="en-US" dirty="0"/>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ea typeface="ＭＳ Ｐゴシック"/>
                <a:cs typeface="ＭＳ Ｐゴシック"/>
              </a:defRPr>
            </a:lvl1pPr>
          </a:lstStyle>
          <a:p>
            <a:pPr>
              <a:defRPr/>
            </a:pPr>
            <a:endParaRPr lang="en-US"/>
          </a:p>
        </p:txBody>
      </p:sp>
      <p:sp>
        <p:nvSpPr>
          <p:cNvPr id="1536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cs typeface="Arial" pitchFamily="34" charset="0"/>
              </a:defRPr>
            </a:lvl1pPr>
          </a:lstStyle>
          <a:p>
            <a:fld id="{D7FBB007-2EB4-4F7E-83F4-FFFC66E310D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altLang="en-US"/>
          </a:p>
        </p:txBody>
      </p:sp>
      <p:sp>
        <p:nvSpPr>
          <p:cNvPr id="14340" name="Slide Number Placeholder 3"/>
          <p:cNvSpPr>
            <a:spLocks noGrp="1"/>
          </p:cNvSpPr>
          <p:nvPr>
            <p:ph type="sldNum" sz="quarter" idx="5"/>
          </p:nvPr>
        </p:nvSpPr>
        <p:spPr>
          <a:noFill/>
        </p:spPr>
        <p:txBody>
          <a:bodyPr/>
          <a:lstStyle/>
          <a:p>
            <a:fld id="{905510F3-AA32-4B56-9FF5-4E204051A57D}" type="slidenum">
              <a:rPr lang="en-US" altLang="en-US">
                <a:solidFill>
                  <a:srgbClr val="000000"/>
                </a:solidFill>
              </a:rPr>
              <a:pPr/>
              <a:t>1</a:t>
            </a:fld>
            <a:endParaRPr lang="en-US" altLang="en-US">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r>
              <a:rPr lang="en-US" altLang="en-US"/>
              <a:t>CLA</a:t>
            </a:r>
          </a:p>
        </p:txBody>
      </p:sp>
      <p:sp>
        <p:nvSpPr>
          <p:cNvPr id="32772" name="Slide Number Placeholder 3"/>
          <p:cNvSpPr>
            <a:spLocks noGrp="1"/>
          </p:cNvSpPr>
          <p:nvPr>
            <p:ph type="sldNum" sz="quarter" idx="5"/>
          </p:nvPr>
        </p:nvSpPr>
        <p:spPr>
          <a:noFill/>
        </p:spPr>
        <p:txBody>
          <a:bodyPr/>
          <a:lstStyle/>
          <a:p>
            <a:fld id="{3A3D88DA-2748-4022-880F-4F9EFBC21AA7}" type="slidenum">
              <a:rPr lang="en-US" altLang="en-US"/>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altLang="en-US"/>
              <a:t>CLA</a:t>
            </a:r>
          </a:p>
        </p:txBody>
      </p:sp>
      <p:sp>
        <p:nvSpPr>
          <p:cNvPr id="34820" name="Slide Number Placeholder 3"/>
          <p:cNvSpPr>
            <a:spLocks noGrp="1"/>
          </p:cNvSpPr>
          <p:nvPr>
            <p:ph type="sldNum" sz="quarter" idx="5"/>
          </p:nvPr>
        </p:nvSpPr>
        <p:spPr>
          <a:noFill/>
        </p:spPr>
        <p:txBody>
          <a:bodyPr/>
          <a:lstStyle/>
          <a:p>
            <a:fld id="{FD0FEE4A-08C7-44DA-BE92-93A002947FC8}" type="slidenum">
              <a:rPr lang="en-US" altLang="en-US"/>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r>
              <a:rPr lang="en-US" altLang="en-US"/>
              <a:t>CLA</a:t>
            </a:r>
          </a:p>
        </p:txBody>
      </p:sp>
      <p:sp>
        <p:nvSpPr>
          <p:cNvPr id="36868" name="Slide Number Placeholder 3"/>
          <p:cNvSpPr>
            <a:spLocks noGrp="1"/>
          </p:cNvSpPr>
          <p:nvPr>
            <p:ph type="sldNum" sz="quarter" idx="5"/>
          </p:nvPr>
        </p:nvSpPr>
        <p:spPr>
          <a:noFill/>
        </p:spPr>
        <p:txBody>
          <a:bodyPr/>
          <a:lstStyle/>
          <a:p>
            <a:fld id="{D1977929-B3A1-4ECE-A9A7-C6FAFC0915FD}" type="slidenum">
              <a:rPr lang="en-US" altLang="en-US"/>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r>
              <a:rPr lang="en-US" altLang="en-US"/>
              <a:t>CLA</a:t>
            </a:r>
          </a:p>
        </p:txBody>
      </p:sp>
      <p:sp>
        <p:nvSpPr>
          <p:cNvPr id="38916" name="Slide Number Placeholder 3"/>
          <p:cNvSpPr>
            <a:spLocks noGrp="1"/>
          </p:cNvSpPr>
          <p:nvPr>
            <p:ph type="sldNum" sz="quarter" idx="5"/>
          </p:nvPr>
        </p:nvSpPr>
        <p:spPr>
          <a:noFill/>
        </p:spPr>
        <p:txBody>
          <a:bodyPr/>
          <a:lstStyle/>
          <a:p>
            <a:fld id="{900F98E8-8A1A-4518-8DAF-5EEDD814B4F5}" type="slidenum">
              <a:rPr lang="en-US" altLang="en-US"/>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r>
              <a:rPr lang="en-US" altLang="en-US"/>
              <a:t>CLA</a:t>
            </a:r>
          </a:p>
        </p:txBody>
      </p:sp>
      <p:sp>
        <p:nvSpPr>
          <p:cNvPr id="40964" name="Slide Number Placeholder 3"/>
          <p:cNvSpPr>
            <a:spLocks noGrp="1"/>
          </p:cNvSpPr>
          <p:nvPr>
            <p:ph type="sldNum" sz="quarter" idx="5"/>
          </p:nvPr>
        </p:nvSpPr>
        <p:spPr>
          <a:noFill/>
        </p:spPr>
        <p:txBody>
          <a:bodyPr/>
          <a:lstStyle/>
          <a:p>
            <a:fld id="{A6112B42-34C3-4155-9CAF-0E01A4BF47A7}" type="slidenum">
              <a:rPr lang="en-US" altLang="en-US"/>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r>
              <a:rPr lang="en-US" altLang="en-US"/>
              <a:t>CLA</a:t>
            </a:r>
          </a:p>
        </p:txBody>
      </p:sp>
      <p:sp>
        <p:nvSpPr>
          <p:cNvPr id="43012" name="Slide Number Placeholder 3"/>
          <p:cNvSpPr>
            <a:spLocks noGrp="1"/>
          </p:cNvSpPr>
          <p:nvPr>
            <p:ph type="sldNum" sz="quarter" idx="5"/>
          </p:nvPr>
        </p:nvSpPr>
        <p:spPr>
          <a:noFill/>
        </p:spPr>
        <p:txBody>
          <a:bodyPr/>
          <a:lstStyle/>
          <a:p>
            <a:fld id="{754F7A41-64EF-4360-883A-4C6596050970}" type="slidenum">
              <a:rPr lang="en-US" altLang="en-US"/>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r>
              <a:rPr lang="en-US" altLang="en-US"/>
              <a:t>CLA</a:t>
            </a:r>
          </a:p>
        </p:txBody>
      </p:sp>
      <p:sp>
        <p:nvSpPr>
          <p:cNvPr id="45060" name="Slide Number Placeholder 3"/>
          <p:cNvSpPr>
            <a:spLocks noGrp="1"/>
          </p:cNvSpPr>
          <p:nvPr>
            <p:ph type="sldNum" sz="quarter" idx="5"/>
          </p:nvPr>
        </p:nvSpPr>
        <p:spPr>
          <a:noFill/>
        </p:spPr>
        <p:txBody>
          <a:bodyPr/>
          <a:lstStyle/>
          <a:p>
            <a:fld id="{8BEFBC2C-A39D-474A-9FC6-D43B351FA768}" type="slidenum">
              <a:rPr lang="en-US" altLang="en-US"/>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r>
              <a:rPr lang="en-US" altLang="en-US"/>
              <a:t>CLA</a:t>
            </a:r>
          </a:p>
        </p:txBody>
      </p:sp>
      <p:sp>
        <p:nvSpPr>
          <p:cNvPr id="47108" name="Slide Number Placeholder 3"/>
          <p:cNvSpPr>
            <a:spLocks noGrp="1"/>
          </p:cNvSpPr>
          <p:nvPr>
            <p:ph type="sldNum" sz="quarter" idx="5"/>
          </p:nvPr>
        </p:nvSpPr>
        <p:spPr>
          <a:noFill/>
        </p:spPr>
        <p:txBody>
          <a:bodyPr/>
          <a:lstStyle/>
          <a:p>
            <a:fld id="{F34CA8D7-7A24-40DB-AAD7-04B2C593F885}" type="slidenum">
              <a:rPr lang="en-US" altLang="en-US"/>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altLang="en-US"/>
              <a:t>CLA</a:t>
            </a:r>
          </a:p>
        </p:txBody>
      </p:sp>
      <p:sp>
        <p:nvSpPr>
          <p:cNvPr id="51204" name="Slide Number Placeholder 3"/>
          <p:cNvSpPr>
            <a:spLocks noGrp="1"/>
          </p:cNvSpPr>
          <p:nvPr>
            <p:ph type="sldNum" sz="quarter" idx="5"/>
          </p:nvPr>
        </p:nvSpPr>
        <p:spPr>
          <a:noFill/>
        </p:spPr>
        <p:txBody>
          <a:bodyPr/>
          <a:lstStyle/>
          <a:p>
            <a:fld id="{EAF2082A-AD7A-4086-8374-D08EF5186BC0}" type="slidenum">
              <a:rPr lang="en-US" altLang="en-US"/>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r>
              <a:rPr lang="en-US" altLang="en-US"/>
              <a:t>CLA</a:t>
            </a:r>
          </a:p>
        </p:txBody>
      </p:sp>
      <p:sp>
        <p:nvSpPr>
          <p:cNvPr id="53252" name="Slide Number Placeholder 3"/>
          <p:cNvSpPr>
            <a:spLocks noGrp="1"/>
          </p:cNvSpPr>
          <p:nvPr>
            <p:ph type="sldNum" sz="quarter" idx="5"/>
          </p:nvPr>
        </p:nvSpPr>
        <p:spPr>
          <a:noFill/>
        </p:spPr>
        <p:txBody>
          <a:bodyPr/>
          <a:lstStyle/>
          <a:p>
            <a:fld id="{1D53270D-4915-432B-A7BF-58AA9EDCB89E}" type="slidenum">
              <a:rPr lang="en-US" altLang="en-US"/>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r>
              <a:rPr lang="en-US" altLang="en-US"/>
              <a:t>CLA</a:t>
            </a:r>
          </a:p>
        </p:txBody>
      </p:sp>
      <p:sp>
        <p:nvSpPr>
          <p:cNvPr id="16388" name="Slide Number Placeholder 3"/>
          <p:cNvSpPr>
            <a:spLocks noGrp="1"/>
          </p:cNvSpPr>
          <p:nvPr>
            <p:ph type="sldNum" sz="quarter" idx="5"/>
          </p:nvPr>
        </p:nvSpPr>
        <p:spPr>
          <a:noFill/>
        </p:spPr>
        <p:txBody>
          <a:bodyPr/>
          <a:lstStyle/>
          <a:p>
            <a:fld id="{5A0C94DE-CBBB-49C5-8EDC-D887277A3E48}" type="slidenum">
              <a:rPr lang="en-US" altLang="en-US"/>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r>
              <a:rPr lang="en-US" altLang="en-US"/>
              <a:t>CLA</a:t>
            </a:r>
          </a:p>
        </p:txBody>
      </p:sp>
      <p:sp>
        <p:nvSpPr>
          <p:cNvPr id="55300" name="Slide Number Placeholder 3"/>
          <p:cNvSpPr>
            <a:spLocks noGrp="1"/>
          </p:cNvSpPr>
          <p:nvPr>
            <p:ph type="sldNum" sz="quarter" idx="5"/>
          </p:nvPr>
        </p:nvSpPr>
        <p:spPr>
          <a:noFill/>
        </p:spPr>
        <p:txBody>
          <a:bodyPr/>
          <a:lstStyle/>
          <a:p>
            <a:fld id="{2F96ADE6-5622-4E6F-AFE0-CE833A230E38}" type="slidenum">
              <a:rPr lang="en-US" altLang="en-US"/>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r>
              <a:rPr lang="en-US" altLang="en-US"/>
              <a:t>CLA</a:t>
            </a:r>
          </a:p>
        </p:txBody>
      </p:sp>
      <p:sp>
        <p:nvSpPr>
          <p:cNvPr id="57348" name="Slide Number Placeholder 3"/>
          <p:cNvSpPr>
            <a:spLocks noGrp="1"/>
          </p:cNvSpPr>
          <p:nvPr>
            <p:ph type="sldNum" sz="quarter" idx="5"/>
          </p:nvPr>
        </p:nvSpPr>
        <p:spPr>
          <a:noFill/>
        </p:spPr>
        <p:txBody>
          <a:bodyPr/>
          <a:lstStyle/>
          <a:p>
            <a:fld id="{2FD866D5-C36B-42B5-A052-2701927CB14C}" type="slidenum">
              <a:rPr lang="en-US" altLang="en-US"/>
              <a:pPr/>
              <a:t>21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r>
              <a:rPr lang="en-US" altLang="en-US"/>
              <a:t>CLA</a:t>
            </a:r>
          </a:p>
        </p:txBody>
      </p:sp>
      <p:sp>
        <p:nvSpPr>
          <p:cNvPr id="59396" name="Slide Number Placeholder 3"/>
          <p:cNvSpPr>
            <a:spLocks noGrp="1"/>
          </p:cNvSpPr>
          <p:nvPr>
            <p:ph type="sldNum" sz="quarter" idx="5"/>
          </p:nvPr>
        </p:nvSpPr>
        <p:spPr>
          <a:noFill/>
        </p:spPr>
        <p:txBody>
          <a:bodyPr/>
          <a:lstStyle/>
          <a:p>
            <a:fld id="{FEB1BAE1-8222-444B-ADDA-9F5173B77872}" type="slidenum">
              <a:rPr lang="en-US" altLang="en-US"/>
              <a:pPr/>
              <a:t>22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r>
              <a:rPr lang="en-US" altLang="en-US"/>
              <a:t>CLA</a:t>
            </a:r>
          </a:p>
        </p:txBody>
      </p:sp>
      <p:sp>
        <p:nvSpPr>
          <p:cNvPr id="61444" name="Slide Number Placeholder 3"/>
          <p:cNvSpPr>
            <a:spLocks noGrp="1"/>
          </p:cNvSpPr>
          <p:nvPr>
            <p:ph type="sldNum" sz="quarter" idx="5"/>
          </p:nvPr>
        </p:nvSpPr>
        <p:spPr>
          <a:noFill/>
        </p:spPr>
        <p:txBody>
          <a:bodyPr/>
          <a:lstStyle/>
          <a:p>
            <a:fld id="{8AF748EC-BF11-4954-9BBB-CA2A4B7B26D8}" type="slidenum">
              <a:rPr lang="en-US" altLang="en-US"/>
              <a:pPr/>
              <a:t>23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altLang="en-US"/>
              <a:t>CLA</a:t>
            </a:r>
          </a:p>
        </p:txBody>
      </p:sp>
      <p:sp>
        <p:nvSpPr>
          <p:cNvPr id="63492" name="Slide Number Placeholder 3"/>
          <p:cNvSpPr>
            <a:spLocks noGrp="1"/>
          </p:cNvSpPr>
          <p:nvPr>
            <p:ph type="sldNum" sz="quarter" idx="5"/>
          </p:nvPr>
        </p:nvSpPr>
        <p:spPr>
          <a:noFill/>
        </p:spPr>
        <p:txBody>
          <a:bodyPr/>
          <a:lstStyle/>
          <a:p>
            <a:fld id="{EB13217C-9DBD-4137-A4E3-D9A8A2841801}" type="slidenum">
              <a:rPr lang="en-US" altLang="en-US"/>
              <a:pPr/>
              <a:t>24</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r>
              <a:rPr lang="en-US" altLang="en-US"/>
              <a:t>CLA</a:t>
            </a:r>
          </a:p>
        </p:txBody>
      </p:sp>
      <p:sp>
        <p:nvSpPr>
          <p:cNvPr id="65540" name="Slide Number Placeholder 3"/>
          <p:cNvSpPr>
            <a:spLocks noGrp="1"/>
          </p:cNvSpPr>
          <p:nvPr>
            <p:ph type="sldNum" sz="quarter" idx="5"/>
          </p:nvPr>
        </p:nvSpPr>
        <p:spPr>
          <a:noFill/>
        </p:spPr>
        <p:txBody>
          <a:bodyPr/>
          <a:lstStyle/>
          <a:p>
            <a:fld id="{95B0BF69-2858-409F-99BB-20BCB407C097}" type="slidenum">
              <a:rPr lang="en-US" altLang="en-US"/>
              <a:pPr/>
              <a:t>25</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a:ln/>
        </p:spPr>
      </p:sp>
      <p:sp>
        <p:nvSpPr>
          <p:cNvPr id="167939" name="Notes Placeholder 2"/>
          <p:cNvSpPr>
            <a:spLocks noGrp="1"/>
          </p:cNvSpPr>
          <p:nvPr>
            <p:ph type="body" idx="1"/>
          </p:nvPr>
        </p:nvSpPr>
        <p:spPr>
          <a:noFill/>
          <a:ln/>
        </p:spPr>
        <p:txBody>
          <a:bodyPr/>
          <a:lstStyle/>
          <a:p>
            <a:r>
              <a:rPr lang="en-US" altLang="en-US"/>
              <a:t>CLA</a:t>
            </a:r>
          </a:p>
        </p:txBody>
      </p:sp>
      <p:sp>
        <p:nvSpPr>
          <p:cNvPr id="167940" name="Slide Number Placeholder 3"/>
          <p:cNvSpPr>
            <a:spLocks noGrp="1"/>
          </p:cNvSpPr>
          <p:nvPr>
            <p:ph type="sldNum" sz="quarter" idx="5"/>
          </p:nvPr>
        </p:nvSpPr>
        <p:spPr>
          <a:noFill/>
        </p:spPr>
        <p:txBody>
          <a:bodyPr/>
          <a:lstStyle/>
          <a:p>
            <a:fld id="{04C4CBEA-9520-4BA7-A107-682256581146}" type="slidenum">
              <a:rPr lang="en-US" altLang="en-US"/>
              <a:pPr/>
              <a:t>26</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r>
              <a:rPr lang="en-US" altLang="en-US"/>
              <a:t>CLA</a:t>
            </a:r>
          </a:p>
        </p:txBody>
      </p:sp>
      <p:sp>
        <p:nvSpPr>
          <p:cNvPr id="18436" name="Slide Number Placeholder 3"/>
          <p:cNvSpPr>
            <a:spLocks noGrp="1"/>
          </p:cNvSpPr>
          <p:nvPr>
            <p:ph type="sldNum" sz="quarter" idx="5"/>
          </p:nvPr>
        </p:nvSpPr>
        <p:spPr>
          <a:noFill/>
        </p:spPr>
        <p:txBody>
          <a:bodyPr/>
          <a:lstStyle/>
          <a:p>
            <a:fld id="{37BDECD1-1EC5-432D-AA2F-FDF9832CD1AB}" type="slidenum">
              <a:rPr lang="en-US" altLang="en-US"/>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r>
              <a:rPr lang="en-US" altLang="en-US"/>
              <a:t>CLA</a:t>
            </a:r>
          </a:p>
        </p:txBody>
      </p:sp>
      <p:sp>
        <p:nvSpPr>
          <p:cNvPr id="20484" name="Slide Number Placeholder 3"/>
          <p:cNvSpPr>
            <a:spLocks noGrp="1"/>
          </p:cNvSpPr>
          <p:nvPr>
            <p:ph type="sldNum" sz="quarter" idx="5"/>
          </p:nvPr>
        </p:nvSpPr>
        <p:spPr>
          <a:noFill/>
        </p:spPr>
        <p:txBody>
          <a:bodyPr/>
          <a:lstStyle/>
          <a:p>
            <a:fld id="{6719D614-5C21-4BB7-99A7-4BA593573EC4}" type="slidenum">
              <a:rPr lang="en-US" altLang="en-US"/>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r>
              <a:rPr lang="en-US" altLang="en-US"/>
              <a:t>CLA</a:t>
            </a:r>
          </a:p>
        </p:txBody>
      </p:sp>
      <p:sp>
        <p:nvSpPr>
          <p:cNvPr id="22532" name="Slide Number Placeholder 3"/>
          <p:cNvSpPr>
            <a:spLocks noGrp="1"/>
          </p:cNvSpPr>
          <p:nvPr>
            <p:ph type="sldNum" sz="quarter" idx="5"/>
          </p:nvPr>
        </p:nvSpPr>
        <p:spPr>
          <a:noFill/>
        </p:spPr>
        <p:txBody>
          <a:bodyPr/>
          <a:lstStyle/>
          <a:p>
            <a:fld id="{71BE1668-339F-4B27-9520-1D4E83860BFA}" type="slidenum">
              <a:rPr lang="en-US" altLang="en-US"/>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r>
              <a:rPr lang="en-US" altLang="en-US"/>
              <a:t>CLA</a:t>
            </a:r>
          </a:p>
        </p:txBody>
      </p:sp>
      <p:sp>
        <p:nvSpPr>
          <p:cNvPr id="24580" name="Slide Number Placeholder 3"/>
          <p:cNvSpPr>
            <a:spLocks noGrp="1"/>
          </p:cNvSpPr>
          <p:nvPr>
            <p:ph type="sldNum" sz="quarter" idx="5"/>
          </p:nvPr>
        </p:nvSpPr>
        <p:spPr>
          <a:noFill/>
        </p:spPr>
        <p:txBody>
          <a:bodyPr/>
          <a:lstStyle/>
          <a:p>
            <a:fld id="{73CE1B9F-C8AA-4389-B5D8-5A27312203D1}" type="slidenum">
              <a:rPr lang="en-US" altLang="en-US"/>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r>
              <a:rPr lang="en-US" altLang="en-US"/>
              <a:t>CLA</a:t>
            </a:r>
          </a:p>
        </p:txBody>
      </p:sp>
      <p:sp>
        <p:nvSpPr>
          <p:cNvPr id="26628" name="Slide Number Placeholder 3"/>
          <p:cNvSpPr>
            <a:spLocks noGrp="1"/>
          </p:cNvSpPr>
          <p:nvPr>
            <p:ph type="sldNum" sz="quarter" idx="5"/>
          </p:nvPr>
        </p:nvSpPr>
        <p:spPr>
          <a:noFill/>
        </p:spPr>
        <p:txBody>
          <a:bodyPr/>
          <a:lstStyle/>
          <a:p>
            <a:fld id="{4B5256D3-10B5-40D1-945D-F2DFAB63CE13}" type="slidenum">
              <a:rPr lang="en-US" altLang="en-US"/>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r>
              <a:rPr lang="en-US" altLang="en-US"/>
              <a:t>CLA</a:t>
            </a:r>
          </a:p>
        </p:txBody>
      </p:sp>
      <p:sp>
        <p:nvSpPr>
          <p:cNvPr id="28676" name="Slide Number Placeholder 3"/>
          <p:cNvSpPr>
            <a:spLocks noGrp="1"/>
          </p:cNvSpPr>
          <p:nvPr>
            <p:ph type="sldNum" sz="quarter" idx="5"/>
          </p:nvPr>
        </p:nvSpPr>
        <p:spPr>
          <a:noFill/>
        </p:spPr>
        <p:txBody>
          <a:bodyPr/>
          <a:lstStyle/>
          <a:p>
            <a:fld id="{8A61BF42-A766-4FC8-A1A2-147AD7F14DC3}" type="slidenum">
              <a:rPr lang="en-US" altLang="en-US"/>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r>
              <a:rPr lang="en-US" altLang="en-US"/>
              <a:t>CLA</a:t>
            </a:r>
          </a:p>
        </p:txBody>
      </p:sp>
      <p:sp>
        <p:nvSpPr>
          <p:cNvPr id="30724" name="Slide Number Placeholder 3"/>
          <p:cNvSpPr>
            <a:spLocks noGrp="1"/>
          </p:cNvSpPr>
          <p:nvPr>
            <p:ph type="sldNum" sz="quarter" idx="5"/>
          </p:nvPr>
        </p:nvSpPr>
        <p:spPr>
          <a:noFill/>
        </p:spPr>
        <p:txBody>
          <a:bodyPr/>
          <a:lstStyle/>
          <a:p>
            <a:fld id="{0775A035-887B-4854-ADAE-4D5255E37A6A}" type="slidenum">
              <a:rPr lang="en-US" altLang="en-US"/>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4E7D74C7-24BB-4373-8331-76D6591C28D3}" type="datetime1">
              <a:rPr lang="en-US"/>
              <a:pPr>
                <a:defRPr/>
              </a:pPr>
              <a:t>9/21/2020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60EEEE4-119E-4B5D-B9A4-4C73EEBEAA2D}"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00B05946-AB39-42BB-8A50-A16A69EEBDF8}" type="datetime1">
              <a:rPr lang="en-US"/>
              <a:pPr>
                <a:defRPr/>
              </a:pPr>
              <a:t>9/21/2020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F46E7DC-BB4B-4528-A1B6-EF142C051ADF}"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F69EF1E6-81AF-4327-83CF-EC7411E4D411}" type="datetime1">
              <a:rPr lang="en-US"/>
              <a:pPr>
                <a:defRPr/>
              </a:pPr>
              <a:t>9/21/2020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69B3832-7297-4B96-9030-7D3DEB4E93D8}"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D10F9669-016E-4A06-9EDC-692DDC511016}" type="datetime1">
              <a:rPr lang="en-US"/>
              <a:pPr>
                <a:defRPr/>
              </a:pPr>
              <a:t>9/21/2020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372195F-0976-41A4-AF4B-715F1D78AB08}"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59E9590D-F504-45EF-8B87-A39C9660E600}" type="datetime1">
              <a:rPr lang="en-US"/>
              <a:pPr>
                <a:defRPr/>
              </a:pPr>
              <a:t>9/21/2020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7416E3D-012F-418D-9A79-CB1801B153AC}" type="slidenum">
              <a:rPr lang="en-US" altLang="en-US"/>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B529D787-BCC1-4641-8A80-8F4A79AC7232}" type="datetime1">
              <a:rPr lang="en-US"/>
              <a:pPr>
                <a:defRPr/>
              </a:pPr>
              <a:t>9/21/2020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9DF4A7A-3CDC-4F1F-9A4D-BA77A6B643A7}" type="slidenum">
              <a:rPr lang="en-US" altLang="en-US"/>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A337FE86-1382-4888-8433-64B74113DAA9}" type="datetime1">
              <a:rPr lang="en-US"/>
              <a:pPr>
                <a:defRPr/>
              </a:pPr>
              <a:t>9/21/2020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0F26332-FCD3-4667-B572-89B56B87A763}" type="slidenum">
              <a:rPr lang="en-US" altLang="en-US"/>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4908BD2B-4C9D-45D8-9FF6-34326552F0E1}" type="datetime1">
              <a:rPr lang="en-US"/>
              <a:pPr>
                <a:defRPr/>
              </a:pPr>
              <a:t>9/21/2020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A4A938D-EF78-4334-A8D4-79E67AFA95D2}" type="slidenum">
              <a:rPr lang="en-US" altLang="en-US"/>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5AF7749B-FEB7-4750-9FB6-282BEA5F557F}" type="datetime1">
              <a:rPr lang="en-US"/>
              <a:pPr>
                <a:defRPr/>
              </a:pPr>
              <a:t>9/21/2020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63944778-72EF-4BEE-BD41-E796390061F0}" type="slidenum">
              <a:rPr lang="en-US" altLang="en-US"/>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65E0EC6-B130-4D3F-844D-A8CFA84C0981}" type="datetime1">
              <a:rPr lang="en-US"/>
              <a:pPr>
                <a:defRPr/>
              </a:pPr>
              <a:t>9/21/2020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7421AA4-44B8-42A5-9E57-14B770EDBAF7}" type="slidenum">
              <a:rPr lang="en-US" altLang="en-US"/>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B26C63C-F1F5-4BB9-B1F1-E10869D572F7}" type="datetime1">
              <a:rPr lang="en-US"/>
              <a:pPr>
                <a:defRPr/>
              </a:pPr>
              <a:t>9/21/2020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1B48BF1-1881-45EF-99C1-189D617D7EC5}"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DD73AAB0-02EF-4321-BAE5-7328F282D1D1}" type="datetime1">
              <a:rPr lang="en-US"/>
              <a:pPr>
                <a:defRPr/>
              </a:pPr>
              <a:t>9/21/2020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2A03816-5894-4D5E-BB63-815A08949ACE}" type="slidenum">
              <a:rPr lang="en-US" altLang="en-US"/>
              <a:pPr/>
              <a:t>‹#›</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A352FC5-FB1A-44DE-9C05-6CC7B05C66D7}" type="datetime1">
              <a:rPr lang="en-US"/>
              <a:pPr>
                <a:defRPr/>
              </a:pPr>
              <a:t>9/21/2020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1539B38-5BBE-4F72-988D-1B085FA137B9}" type="slidenum">
              <a:rPr lang="en-US" altLang="en-US"/>
              <a:pPr/>
              <a:t>‹#›</a:t>
            </a:fld>
            <a:endParaRPr lang="en-US"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C4F386CB-A19C-4A36-82F9-2BA5AC3AE744}" type="datetime1">
              <a:rPr lang="en-US"/>
              <a:pPr>
                <a:defRPr/>
              </a:pPr>
              <a:t>9/21/2020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5405A0F-7687-45F5-8A88-D8D36FA7433B}" type="slidenum">
              <a:rPr lang="en-US" altLang="en-US"/>
              <a:pPr/>
              <a:t>‹#›</a:t>
            </a:fld>
            <a:endParaRPr lang="en-US"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CF8DD67-D9FF-4203-AAA3-7B0DCD8138AA}" type="datetime1">
              <a:rPr lang="en-US"/>
              <a:pPr>
                <a:defRPr/>
              </a:pPr>
              <a:t>9/21/2020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A03791B-4DF1-41CA-8330-B62EA34716A8}"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1362FD2-5232-422F-BD70-BD0760C17554}" type="datetime1">
              <a:rPr lang="en-US"/>
              <a:pPr>
                <a:defRPr/>
              </a:pPr>
              <a:t>9/21/2020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6325C78-82A6-4DD8-870E-AB5B7B8C9F1F}"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AF1A94E6-7C20-49A9-A8FE-BABCDF9C1492}" type="datetime1">
              <a:rPr lang="en-US"/>
              <a:pPr>
                <a:defRPr/>
              </a:pPr>
              <a:t>9/21/2020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7265362-0A2E-448F-A8B0-33E521429FC3}"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312E4777-282E-4555-9463-988D90190C67}" type="datetime1">
              <a:rPr lang="en-US"/>
              <a:pPr>
                <a:defRPr/>
              </a:pPr>
              <a:t>9/21/2020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1EB7CBC-5C97-47B3-8EF6-E0F2102BF3C4}"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E09C6E56-DE18-4932-830A-CB4B51A93EED}" type="datetime1">
              <a:rPr lang="en-US"/>
              <a:pPr>
                <a:defRPr/>
              </a:pPr>
              <a:t>9/21/2020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DC075C82-5216-4DBC-A031-F9D94FB47B40}"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3884945-1E11-498D-B327-72351FDCB208}" type="datetime1">
              <a:rPr lang="en-US"/>
              <a:pPr>
                <a:defRPr/>
              </a:pPr>
              <a:t>9/21/2020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2883FE3D-DA4F-4D27-A7E4-F9C6BD3A3E6E}"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E4E90D0-BE6E-4DE9-B050-2F4707D304A1}" type="datetime1">
              <a:rPr lang="en-US"/>
              <a:pPr>
                <a:defRPr/>
              </a:pPr>
              <a:t>9/21/2020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020A80F-EB28-4CBD-B3F3-8BFECD36C60F}"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B72FF9C-BFD4-4521-BE77-7BE99D44AF9F}" type="datetime1">
              <a:rPr lang="en-US"/>
              <a:pPr>
                <a:defRPr/>
              </a:pPr>
              <a:t>9/21/2020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436C92A-648D-4330-8C75-F6BCCB70D155}"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fontAlgn="auto" hangingPunct="0">
              <a:spcBef>
                <a:spcPts val="0"/>
              </a:spcBef>
              <a:spcAft>
                <a:spcPts val="0"/>
              </a:spcAft>
              <a:defRPr sz="1400">
                <a:latin typeface="Arial" pitchFamily="-12" charset="0"/>
                <a:ea typeface="ＭＳ Ｐゴシック" pitchFamily="-12" charset="-128"/>
                <a:cs typeface="ＭＳ Ｐゴシック" pitchFamily="-12" charset="-128"/>
              </a:defRPr>
            </a:lvl1pPr>
          </a:lstStyle>
          <a:p>
            <a:pPr>
              <a:defRPr/>
            </a:pPr>
            <a:fld id="{3C502AE2-D2B4-4EB2-92B8-81CEE7DA51EC}" type="datetime1">
              <a:rPr lang="en-US"/>
              <a:pPr>
                <a:defRPr/>
              </a:pPr>
              <a:t>9/21/2020</a:t>
            </a:fld>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ＭＳ Ｐゴシック"/>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cs typeface="Arial" pitchFamily="34" charset="0"/>
              </a:defRPr>
            </a:lvl1pPr>
          </a:lstStyle>
          <a:p>
            <a:fld id="{682E52D6-CFE5-4B30-B93A-BF2050BE8D0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2" charset="0"/>
          <a:ea typeface="ＭＳ Ｐゴシック" pitchFamily="-12" charset="-128"/>
          <a:cs typeface="ＭＳ Ｐゴシック" pitchFamily="-12" charset="-128"/>
        </a:defRPr>
      </a:lvl2pPr>
      <a:lvl3pPr algn="ctr" rtl="0" eaLnBrk="0" fontAlgn="base" hangingPunct="0">
        <a:spcBef>
          <a:spcPct val="0"/>
        </a:spcBef>
        <a:spcAft>
          <a:spcPct val="0"/>
        </a:spcAft>
        <a:defRPr sz="4400">
          <a:solidFill>
            <a:schemeClr val="tx2"/>
          </a:solidFill>
          <a:latin typeface="Arial" pitchFamily="-12" charset="0"/>
          <a:ea typeface="ＭＳ Ｐゴシック" pitchFamily="-12" charset="-128"/>
          <a:cs typeface="ＭＳ Ｐゴシック" pitchFamily="-12" charset="-128"/>
        </a:defRPr>
      </a:lvl3pPr>
      <a:lvl4pPr algn="ctr" rtl="0" eaLnBrk="0" fontAlgn="base" hangingPunct="0">
        <a:spcBef>
          <a:spcPct val="0"/>
        </a:spcBef>
        <a:spcAft>
          <a:spcPct val="0"/>
        </a:spcAft>
        <a:defRPr sz="4400">
          <a:solidFill>
            <a:schemeClr val="tx2"/>
          </a:solidFill>
          <a:latin typeface="Arial" pitchFamily="-12" charset="0"/>
          <a:ea typeface="ＭＳ Ｐゴシック" pitchFamily="-12" charset="-128"/>
          <a:cs typeface="ＭＳ Ｐゴシック" pitchFamily="-12" charset="-128"/>
        </a:defRPr>
      </a:lvl4pPr>
      <a:lvl5pPr algn="ctr" rtl="0" eaLnBrk="0" fontAlgn="base" hangingPunct="0">
        <a:spcBef>
          <a:spcPct val="0"/>
        </a:spcBef>
        <a:spcAft>
          <a:spcPct val="0"/>
        </a:spcAft>
        <a:defRPr sz="4400">
          <a:solidFill>
            <a:schemeClr val="tx2"/>
          </a:solidFill>
          <a:latin typeface="Arial" pitchFamily="-12" charset="0"/>
          <a:ea typeface="ＭＳ Ｐゴシック" pitchFamily="-12" charset="-128"/>
          <a:cs typeface="ＭＳ Ｐゴシック" pitchFamily="-12" charset="-128"/>
        </a:defRPr>
      </a:lvl5pPr>
      <a:lvl6pPr marL="457200" algn="ctr" rtl="0" eaLnBrk="1" fontAlgn="base" hangingPunct="1">
        <a:spcBef>
          <a:spcPct val="0"/>
        </a:spcBef>
        <a:spcAft>
          <a:spcPct val="0"/>
        </a:spcAft>
        <a:defRPr sz="4400">
          <a:solidFill>
            <a:schemeClr val="tx2"/>
          </a:solidFill>
          <a:latin typeface="Arial" pitchFamily="-12" charset="0"/>
          <a:ea typeface="ＭＳ Ｐゴシック" pitchFamily="-12" charset="-128"/>
          <a:cs typeface="ＭＳ Ｐゴシック" pitchFamily="-12" charset="-128"/>
        </a:defRPr>
      </a:lvl6pPr>
      <a:lvl7pPr marL="914400" algn="ctr" rtl="0" eaLnBrk="1" fontAlgn="base" hangingPunct="1">
        <a:spcBef>
          <a:spcPct val="0"/>
        </a:spcBef>
        <a:spcAft>
          <a:spcPct val="0"/>
        </a:spcAft>
        <a:defRPr sz="4400">
          <a:solidFill>
            <a:schemeClr val="tx2"/>
          </a:solidFill>
          <a:latin typeface="Arial" pitchFamily="-12" charset="0"/>
          <a:ea typeface="ＭＳ Ｐゴシック" pitchFamily="-12" charset="-128"/>
          <a:cs typeface="ＭＳ Ｐゴシック" pitchFamily="-12" charset="-128"/>
        </a:defRPr>
      </a:lvl7pPr>
      <a:lvl8pPr marL="1371600" algn="ctr" rtl="0" eaLnBrk="1" fontAlgn="base" hangingPunct="1">
        <a:spcBef>
          <a:spcPct val="0"/>
        </a:spcBef>
        <a:spcAft>
          <a:spcPct val="0"/>
        </a:spcAft>
        <a:defRPr sz="4400">
          <a:solidFill>
            <a:schemeClr val="tx2"/>
          </a:solidFill>
          <a:latin typeface="Arial" pitchFamily="-12" charset="0"/>
          <a:ea typeface="ＭＳ Ｐゴシック" pitchFamily="-12" charset="-128"/>
          <a:cs typeface="ＭＳ Ｐゴシック" pitchFamily="-12" charset="-128"/>
        </a:defRPr>
      </a:lvl8pPr>
      <a:lvl9pPr marL="1828800" algn="ctr" rtl="0" eaLnBrk="1" fontAlgn="base" hangingPunct="1">
        <a:spcBef>
          <a:spcPct val="0"/>
        </a:spcBef>
        <a:spcAft>
          <a:spcPct val="0"/>
        </a:spcAft>
        <a:defRPr sz="4400">
          <a:solidFill>
            <a:schemeClr val="tx2"/>
          </a:solidFill>
          <a:latin typeface="Arial" pitchFamily="-12" charset="0"/>
          <a:ea typeface="ＭＳ Ｐゴシック" pitchFamily="-12" charset="-128"/>
          <a:cs typeface="ＭＳ Ｐゴシック" pitchFamily="-12"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fontAlgn="auto" hangingPunct="0">
              <a:spcBef>
                <a:spcPts val="0"/>
              </a:spcBef>
              <a:spcAft>
                <a:spcPts val="0"/>
              </a:spcAft>
              <a:defRPr sz="1400">
                <a:solidFill>
                  <a:srgbClr val="000000"/>
                </a:solidFill>
                <a:latin typeface="Arial" pitchFamily="-12" charset="0"/>
                <a:ea typeface="ＭＳ Ｐゴシック" pitchFamily="-12" charset="-128"/>
                <a:cs typeface="ＭＳ Ｐゴシック" pitchFamily="-12" charset="-128"/>
              </a:defRPr>
            </a:lvl1pPr>
          </a:lstStyle>
          <a:p>
            <a:pPr>
              <a:defRPr/>
            </a:pPr>
            <a:fld id="{A0161823-2381-4286-8AC5-89C187459C50}" type="datetime1">
              <a:rPr lang="en-US"/>
              <a:pPr>
                <a:defRPr/>
              </a:pPr>
              <a:t>9/21/2020</a:t>
            </a:fld>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solidFill>
                  <a:srgbClr val="000000"/>
                </a:solidFill>
                <a:latin typeface="Arial" charset="0"/>
                <a:ea typeface="ＭＳ Ｐゴシック"/>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cs typeface="Arial" pitchFamily="34" charset="0"/>
              </a:defRPr>
            </a:lvl1pPr>
          </a:lstStyle>
          <a:p>
            <a:fld id="{EF79D09C-F915-43B5-9283-CB91C37DEF5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2" charset="0"/>
          <a:ea typeface="ＭＳ Ｐゴシック" pitchFamily="-12" charset="-128"/>
          <a:cs typeface="ＭＳ Ｐゴシック" pitchFamily="-12" charset="-128"/>
        </a:defRPr>
      </a:lvl2pPr>
      <a:lvl3pPr algn="ctr" rtl="0" eaLnBrk="0" fontAlgn="base" hangingPunct="0">
        <a:spcBef>
          <a:spcPct val="0"/>
        </a:spcBef>
        <a:spcAft>
          <a:spcPct val="0"/>
        </a:spcAft>
        <a:defRPr sz="4400">
          <a:solidFill>
            <a:schemeClr val="tx2"/>
          </a:solidFill>
          <a:latin typeface="Arial" pitchFamily="-12" charset="0"/>
          <a:ea typeface="ＭＳ Ｐゴシック" pitchFamily="-12" charset="-128"/>
          <a:cs typeface="ＭＳ Ｐゴシック" pitchFamily="-12" charset="-128"/>
        </a:defRPr>
      </a:lvl3pPr>
      <a:lvl4pPr algn="ctr" rtl="0" eaLnBrk="0" fontAlgn="base" hangingPunct="0">
        <a:spcBef>
          <a:spcPct val="0"/>
        </a:spcBef>
        <a:spcAft>
          <a:spcPct val="0"/>
        </a:spcAft>
        <a:defRPr sz="4400">
          <a:solidFill>
            <a:schemeClr val="tx2"/>
          </a:solidFill>
          <a:latin typeface="Arial" pitchFamily="-12" charset="0"/>
          <a:ea typeface="ＭＳ Ｐゴシック" pitchFamily="-12" charset="-128"/>
          <a:cs typeface="ＭＳ Ｐゴシック" pitchFamily="-12" charset="-128"/>
        </a:defRPr>
      </a:lvl4pPr>
      <a:lvl5pPr algn="ctr" rtl="0" eaLnBrk="0" fontAlgn="base" hangingPunct="0">
        <a:spcBef>
          <a:spcPct val="0"/>
        </a:spcBef>
        <a:spcAft>
          <a:spcPct val="0"/>
        </a:spcAft>
        <a:defRPr sz="4400">
          <a:solidFill>
            <a:schemeClr val="tx2"/>
          </a:solidFill>
          <a:latin typeface="Arial" pitchFamily="-12" charset="0"/>
          <a:ea typeface="ＭＳ Ｐゴシック" pitchFamily="-12" charset="-128"/>
          <a:cs typeface="ＭＳ Ｐゴシック" pitchFamily="-12" charset="-128"/>
        </a:defRPr>
      </a:lvl5pPr>
      <a:lvl6pPr marL="457200" algn="ctr" rtl="0" eaLnBrk="1" fontAlgn="base" hangingPunct="1">
        <a:spcBef>
          <a:spcPct val="0"/>
        </a:spcBef>
        <a:spcAft>
          <a:spcPct val="0"/>
        </a:spcAft>
        <a:defRPr sz="4400">
          <a:solidFill>
            <a:schemeClr val="tx2"/>
          </a:solidFill>
          <a:latin typeface="Arial" pitchFamily="-12" charset="0"/>
          <a:ea typeface="ＭＳ Ｐゴシック" pitchFamily="-12" charset="-128"/>
          <a:cs typeface="ＭＳ Ｐゴシック" pitchFamily="-12" charset="-128"/>
        </a:defRPr>
      </a:lvl6pPr>
      <a:lvl7pPr marL="914400" algn="ctr" rtl="0" eaLnBrk="1" fontAlgn="base" hangingPunct="1">
        <a:spcBef>
          <a:spcPct val="0"/>
        </a:spcBef>
        <a:spcAft>
          <a:spcPct val="0"/>
        </a:spcAft>
        <a:defRPr sz="4400">
          <a:solidFill>
            <a:schemeClr val="tx2"/>
          </a:solidFill>
          <a:latin typeface="Arial" pitchFamily="-12" charset="0"/>
          <a:ea typeface="ＭＳ Ｐゴシック" pitchFamily="-12" charset="-128"/>
          <a:cs typeface="ＭＳ Ｐゴシック" pitchFamily="-12" charset="-128"/>
        </a:defRPr>
      </a:lvl7pPr>
      <a:lvl8pPr marL="1371600" algn="ctr" rtl="0" eaLnBrk="1" fontAlgn="base" hangingPunct="1">
        <a:spcBef>
          <a:spcPct val="0"/>
        </a:spcBef>
        <a:spcAft>
          <a:spcPct val="0"/>
        </a:spcAft>
        <a:defRPr sz="4400">
          <a:solidFill>
            <a:schemeClr val="tx2"/>
          </a:solidFill>
          <a:latin typeface="Arial" pitchFamily="-12" charset="0"/>
          <a:ea typeface="ＭＳ Ｐゴシック" pitchFamily="-12" charset="-128"/>
          <a:cs typeface="ＭＳ Ｐゴシック" pitchFamily="-12" charset="-128"/>
        </a:defRPr>
      </a:lvl8pPr>
      <a:lvl9pPr marL="1828800" algn="ctr" rtl="0" eaLnBrk="1" fontAlgn="base" hangingPunct="1">
        <a:spcBef>
          <a:spcPct val="0"/>
        </a:spcBef>
        <a:spcAft>
          <a:spcPct val="0"/>
        </a:spcAft>
        <a:defRPr sz="4400">
          <a:solidFill>
            <a:schemeClr val="tx2"/>
          </a:solidFill>
          <a:latin typeface="Arial" pitchFamily="-12" charset="0"/>
          <a:ea typeface="ＭＳ Ｐゴシック" pitchFamily="-12" charset="-128"/>
          <a:cs typeface="ＭＳ Ｐゴシック" pitchFamily="-12"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mailto:wadunn@thebarplan.com"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2259013" y="3288727"/>
            <a:ext cx="4625975" cy="730250"/>
          </a:xfrm>
        </p:spPr>
        <p:txBody>
          <a:bodyPr/>
          <a:lstStyle/>
          <a:p>
            <a:pPr eaLnBrk="1" hangingPunct="1"/>
            <a:r>
              <a:rPr lang="en-US" altLang="en-US" sz="6600" dirty="0">
                <a:solidFill>
                  <a:schemeClr val="tx1"/>
                </a:solidFill>
                <a:cs typeface="Arial" pitchFamily="34" charset="0"/>
              </a:rPr>
              <a:t>2020 Ethics QUIZ</a:t>
            </a:r>
          </a:p>
        </p:txBody>
      </p:sp>
      <p:grpSp>
        <p:nvGrpSpPr>
          <p:cNvPr id="13315" name="Group 28"/>
          <p:cNvGrpSpPr>
            <a:grpSpLocks/>
          </p:cNvGrpSpPr>
          <p:nvPr/>
        </p:nvGrpSpPr>
        <p:grpSpPr bwMode="auto">
          <a:xfrm>
            <a:off x="2700338" y="4759949"/>
            <a:ext cx="3743325" cy="1173163"/>
            <a:chOff x="697829" y="2968456"/>
            <a:chExt cx="1816768" cy="568825"/>
          </a:xfrm>
        </p:grpSpPr>
        <p:sp>
          <p:nvSpPr>
            <p:cNvPr id="18" name="Frame 17"/>
            <p:cNvSpPr/>
            <p:nvPr/>
          </p:nvSpPr>
          <p:spPr bwMode="auto">
            <a:xfrm>
              <a:off x="723254" y="3215537"/>
              <a:ext cx="320515" cy="321744"/>
            </a:xfrm>
            <a:prstGeom prst="frame">
              <a:avLst/>
            </a:prstGeom>
            <a:solidFill>
              <a:schemeClr val="tx1"/>
            </a:solidFill>
            <a:ln w="9525" cap="flat" cmpd="sng" algn="ctr">
              <a:noFill/>
              <a:prstDash val="solid"/>
              <a:round/>
              <a:headEnd type="none" w="med" len="med"/>
              <a:tailEnd type="none" w="med" len="med"/>
            </a:ln>
            <a:effectLst/>
          </p:spPr>
          <p:txBody>
            <a:bodyPr/>
            <a:lstStyle/>
            <a:p>
              <a:pPr>
                <a:defRPr/>
              </a:pPr>
              <a:endParaRPr lang="en-US" sz="2400" dirty="0">
                <a:solidFill>
                  <a:srgbClr val="000000"/>
                </a:solidFill>
                <a:latin typeface="Arial" pitchFamily="-12" charset="0"/>
                <a:ea typeface="ＭＳ Ｐゴシック" pitchFamily="-12" charset="-128"/>
              </a:endParaRPr>
            </a:p>
          </p:txBody>
        </p:sp>
        <p:sp>
          <p:nvSpPr>
            <p:cNvPr id="19" name="Frame 18"/>
            <p:cNvSpPr/>
            <p:nvPr/>
          </p:nvSpPr>
          <p:spPr bwMode="auto">
            <a:xfrm>
              <a:off x="1208650" y="3215537"/>
              <a:ext cx="322056" cy="321744"/>
            </a:xfrm>
            <a:prstGeom prst="frame">
              <a:avLst/>
            </a:prstGeom>
            <a:solidFill>
              <a:schemeClr val="tx1"/>
            </a:solidFill>
            <a:ln w="9525" cap="flat" cmpd="sng" algn="ctr">
              <a:noFill/>
              <a:prstDash val="solid"/>
              <a:round/>
              <a:headEnd type="none" w="med" len="med"/>
              <a:tailEnd type="none" w="med" len="med"/>
            </a:ln>
            <a:effectLst/>
          </p:spPr>
          <p:txBody>
            <a:bodyPr/>
            <a:lstStyle/>
            <a:p>
              <a:pPr>
                <a:defRPr/>
              </a:pPr>
              <a:endParaRPr lang="en-US" sz="2400" dirty="0">
                <a:solidFill>
                  <a:srgbClr val="000000"/>
                </a:solidFill>
                <a:latin typeface="Arial" pitchFamily="-12" charset="0"/>
                <a:ea typeface="ＭＳ Ｐゴシック" pitchFamily="-12" charset="-128"/>
              </a:endParaRPr>
            </a:p>
          </p:txBody>
        </p:sp>
        <p:sp>
          <p:nvSpPr>
            <p:cNvPr id="20" name="Frame 19"/>
            <p:cNvSpPr/>
            <p:nvPr/>
          </p:nvSpPr>
          <p:spPr bwMode="auto">
            <a:xfrm>
              <a:off x="1711767" y="3215537"/>
              <a:ext cx="322056" cy="321744"/>
            </a:xfrm>
            <a:prstGeom prst="frame">
              <a:avLst/>
            </a:prstGeom>
            <a:solidFill>
              <a:schemeClr val="tx1"/>
            </a:solidFill>
            <a:ln w="9525" cap="flat" cmpd="sng" algn="ctr">
              <a:noFill/>
              <a:prstDash val="solid"/>
              <a:round/>
              <a:headEnd type="none" w="med" len="med"/>
              <a:tailEnd type="none" w="med" len="med"/>
            </a:ln>
            <a:effectLst/>
          </p:spPr>
          <p:txBody>
            <a:bodyPr/>
            <a:lstStyle/>
            <a:p>
              <a:pPr>
                <a:defRPr/>
              </a:pPr>
              <a:endParaRPr lang="en-US" sz="2400" dirty="0">
                <a:solidFill>
                  <a:srgbClr val="000000"/>
                </a:solidFill>
                <a:latin typeface="Arial" pitchFamily="-12" charset="0"/>
                <a:ea typeface="ＭＳ Ｐゴシック" pitchFamily="-12" charset="-128"/>
              </a:endParaRPr>
            </a:p>
          </p:txBody>
        </p:sp>
        <p:grpSp>
          <p:nvGrpSpPr>
            <p:cNvPr id="13320" name="Group 22"/>
            <p:cNvGrpSpPr>
              <a:grpSpLocks/>
            </p:cNvGrpSpPr>
            <p:nvPr/>
          </p:nvGrpSpPr>
          <p:grpSpPr bwMode="auto">
            <a:xfrm>
              <a:off x="1184216" y="2968456"/>
              <a:ext cx="651265" cy="531729"/>
              <a:chOff x="637673" y="1479883"/>
              <a:chExt cx="950495" cy="776038"/>
            </a:xfrm>
          </p:grpSpPr>
          <p:sp>
            <p:nvSpPr>
              <p:cNvPr id="21" name="Diagonal Stripe 20"/>
              <p:cNvSpPr/>
              <p:nvPr/>
            </p:nvSpPr>
            <p:spPr bwMode="auto">
              <a:xfrm>
                <a:off x="902725" y="1479883"/>
                <a:ext cx="685926" cy="770639"/>
              </a:xfrm>
              <a:prstGeom prst="diagStripe">
                <a:avLst>
                  <a:gd name="adj" fmla="val 79100"/>
                </a:avLst>
              </a:prstGeom>
              <a:solidFill>
                <a:srgbClr val="FF0000"/>
              </a:solidFill>
              <a:ln w="9525" cap="flat" cmpd="sng" algn="ctr">
                <a:noFill/>
                <a:prstDash val="solid"/>
                <a:round/>
                <a:headEnd type="none" w="med" len="med"/>
                <a:tailEnd type="none" w="med" len="med"/>
              </a:ln>
              <a:effectLst/>
            </p:spPr>
            <p:txBody>
              <a:bodyPr/>
              <a:lstStyle/>
              <a:p>
                <a:pPr>
                  <a:defRPr/>
                </a:pPr>
                <a:endParaRPr lang="en-US" sz="2400" dirty="0">
                  <a:solidFill>
                    <a:srgbClr val="000000"/>
                  </a:solidFill>
                  <a:latin typeface="Arial" pitchFamily="-12" charset="0"/>
                  <a:ea typeface="ＭＳ Ｐゴシック" pitchFamily="-12" charset="-128"/>
                </a:endParaRPr>
              </a:p>
            </p:txBody>
          </p:sp>
          <p:sp>
            <p:nvSpPr>
              <p:cNvPr id="22" name="Diagonal Stripe 21"/>
              <p:cNvSpPr/>
              <p:nvPr/>
            </p:nvSpPr>
            <p:spPr bwMode="auto">
              <a:xfrm rot="5400000">
                <a:off x="608281" y="1944826"/>
                <a:ext cx="342631" cy="282241"/>
              </a:xfrm>
              <a:prstGeom prst="diagStripe">
                <a:avLst>
                  <a:gd name="adj" fmla="val 54163"/>
                </a:avLst>
              </a:prstGeom>
              <a:solidFill>
                <a:srgbClr val="FF0000"/>
              </a:solidFill>
              <a:ln w="9525" cap="flat" cmpd="sng" algn="ctr">
                <a:noFill/>
                <a:prstDash val="solid"/>
                <a:round/>
                <a:headEnd type="none" w="med" len="med"/>
                <a:tailEnd type="none" w="med" len="med"/>
              </a:ln>
              <a:effectLst/>
            </p:spPr>
            <p:txBody>
              <a:bodyPr/>
              <a:lstStyle/>
              <a:p>
                <a:pPr>
                  <a:defRPr/>
                </a:pPr>
                <a:endParaRPr lang="en-US" sz="2400" dirty="0">
                  <a:solidFill>
                    <a:srgbClr val="000000"/>
                  </a:solidFill>
                  <a:latin typeface="Arial" pitchFamily="-12" charset="0"/>
                  <a:ea typeface="ＭＳ Ｐゴシック" pitchFamily="-12" charset="-128"/>
                </a:endParaRPr>
              </a:p>
            </p:txBody>
          </p:sp>
        </p:grpSp>
        <p:grpSp>
          <p:nvGrpSpPr>
            <p:cNvPr id="13321" name="Group 23"/>
            <p:cNvGrpSpPr>
              <a:grpSpLocks/>
            </p:cNvGrpSpPr>
            <p:nvPr/>
          </p:nvGrpSpPr>
          <p:grpSpPr bwMode="auto">
            <a:xfrm>
              <a:off x="697829" y="2968456"/>
              <a:ext cx="651265" cy="531729"/>
              <a:chOff x="637673" y="1479883"/>
              <a:chExt cx="950495" cy="776038"/>
            </a:xfrm>
          </p:grpSpPr>
          <p:sp>
            <p:nvSpPr>
              <p:cNvPr id="25" name="Diagonal Stripe 24"/>
              <p:cNvSpPr/>
              <p:nvPr/>
            </p:nvSpPr>
            <p:spPr bwMode="auto">
              <a:xfrm>
                <a:off x="901923" y="1479883"/>
                <a:ext cx="684802" cy="770639"/>
              </a:xfrm>
              <a:prstGeom prst="diagStripe">
                <a:avLst>
                  <a:gd name="adj" fmla="val 79100"/>
                </a:avLst>
              </a:prstGeom>
              <a:solidFill>
                <a:srgbClr val="FF0000"/>
              </a:solidFill>
              <a:ln w="9525" cap="flat" cmpd="sng" algn="ctr">
                <a:noFill/>
                <a:prstDash val="solid"/>
                <a:round/>
                <a:headEnd type="none" w="med" len="med"/>
                <a:tailEnd type="none" w="med" len="med"/>
              </a:ln>
              <a:effectLst/>
            </p:spPr>
            <p:txBody>
              <a:bodyPr/>
              <a:lstStyle/>
              <a:p>
                <a:pPr>
                  <a:defRPr/>
                </a:pPr>
                <a:endParaRPr lang="en-US" sz="2400" dirty="0">
                  <a:solidFill>
                    <a:srgbClr val="000000"/>
                  </a:solidFill>
                  <a:latin typeface="Arial" pitchFamily="-12" charset="0"/>
                  <a:ea typeface="ＭＳ Ｐゴシック" pitchFamily="-12" charset="-128"/>
                </a:endParaRPr>
              </a:p>
            </p:txBody>
          </p:sp>
          <p:sp>
            <p:nvSpPr>
              <p:cNvPr id="26" name="Diagonal Stripe 25"/>
              <p:cNvSpPr/>
              <p:nvPr/>
            </p:nvSpPr>
            <p:spPr bwMode="auto">
              <a:xfrm rot="5400000">
                <a:off x="607478" y="1944826"/>
                <a:ext cx="342631" cy="282241"/>
              </a:xfrm>
              <a:prstGeom prst="diagStripe">
                <a:avLst>
                  <a:gd name="adj" fmla="val 54163"/>
                </a:avLst>
              </a:prstGeom>
              <a:solidFill>
                <a:srgbClr val="FF0000"/>
              </a:solidFill>
              <a:ln w="9525" cap="flat" cmpd="sng" algn="ctr">
                <a:noFill/>
                <a:prstDash val="solid"/>
                <a:round/>
                <a:headEnd type="none" w="med" len="med"/>
                <a:tailEnd type="none" w="med" len="med"/>
              </a:ln>
              <a:effectLst/>
            </p:spPr>
            <p:txBody>
              <a:bodyPr/>
              <a:lstStyle/>
              <a:p>
                <a:pPr>
                  <a:defRPr/>
                </a:pPr>
                <a:endParaRPr lang="en-US" sz="2400" dirty="0">
                  <a:solidFill>
                    <a:srgbClr val="000000"/>
                  </a:solidFill>
                  <a:latin typeface="Arial" pitchFamily="-12" charset="0"/>
                  <a:ea typeface="ＭＳ Ｐゴシック" pitchFamily="-12" charset="-128"/>
                </a:endParaRPr>
              </a:p>
            </p:txBody>
          </p:sp>
        </p:grpSp>
        <p:sp>
          <p:nvSpPr>
            <p:cNvPr id="28" name="Frame 27"/>
            <p:cNvSpPr/>
            <p:nvPr/>
          </p:nvSpPr>
          <p:spPr bwMode="auto">
            <a:xfrm>
              <a:off x="2192541" y="3215537"/>
              <a:ext cx="322056" cy="321744"/>
            </a:xfrm>
            <a:prstGeom prst="frame">
              <a:avLst/>
            </a:prstGeom>
            <a:solidFill>
              <a:schemeClr val="tx1"/>
            </a:solidFill>
            <a:ln w="9525" cap="flat" cmpd="sng" algn="ctr">
              <a:noFill/>
              <a:prstDash val="solid"/>
              <a:round/>
              <a:headEnd type="none" w="med" len="med"/>
              <a:tailEnd type="none" w="med" len="med"/>
            </a:ln>
            <a:effectLst/>
          </p:spPr>
          <p:txBody>
            <a:bodyPr/>
            <a:lstStyle/>
            <a:p>
              <a:pPr>
                <a:defRPr/>
              </a:pPr>
              <a:endParaRPr lang="en-US" sz="2400" dirty="0">
                <a:solidFill>
                  <a:srgbClr val="000000"/>
                </a:solidFill>
                <a:latin typeface="Arial" pitchFamily="-12" charset="0"/>
                <a:ea typeface="ＭＳ Ｐゴシック" pitchFamily="-12" charset="-128"/>
              </a:endParaRPr>
            </a:p>
          </p:txBody>
        </p:sp>
      </p:grpSp>
      <p:pic>
        <p:nvPicPr>
          <p:cNvPr id="13316" name="Picture 11" descr="TBP Foundation _color.png"/>
          <p:cNvPicPr>
            <a:picLocks noChangeAspect="1"/>
          </p:cNvPicPr>
          <p:nvPr/>
        </p:nvPicPr>
        <p:blipFill>
          <a:blip r:embed="rId3" cstate="print"/>
          <a:srcRect/>
          <a:stretch>
            <a:fillRect/>
          </a:stretch>
        </p:blipFill>
        <p:spPr bwMode="auto">
          <a:xfrm>
            <a:off x="2755900" y="1319213"/>
            <a:ext cx="3632200" cy="10763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6"/>
          <p:cNvSpPr txBox="1">
            <a:spLocks noChangeArrowheads="1"/>
          </p:cNvSpPr>
          <p:nvPr/>
        </p:nvSpPr>
        <p:spPr bwMode="auto">
          <a:xfrm>
            <a:off x="5216525" y="528638"/>
            <a:ext cx="3927475" cy="923925"/>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ANSWER D: Shall comply with client directions on where to transmit the file.</a:t>
            </a:r>
            <a:endParaRPr lang="en-US" altLang="en-US" sz="1100" b="1">
              <a:solidFill>
                <a:srgbClr val="C00000"/>
              </a:solidFill>
              <a:cs typeface="Arial" pitchFamily="34" charset="0"/>
            </a:endParaRPr>
          </a:p>
        </p:txBody>
      </p:sp>
      <p:sp>
        <p:nvSpPr>
          <p:cNvPr id="39939" name="Rectangle 5"/>
          <p:cNvSpPr>
            <a:spLocks noChangeArrowheads="1"/>
          </p:cNvSpPr>
          <p:nvPr/>
        </p:nvSpPr>
        <p:spPr bwMode="auto">
          <a:xfrm>
            <a:off x="157163" y="1330325"/>
            <a:ext cx="4784725" cy="2678113"/>
          </a:xfrm>
          <a:prstGeom prst="rect">
            <a:avLst/>
          </a:prstGeom>
          <a:noFill/>
          <a:ln w="9525">
            <a:noFill/>
            <a:miter lim="800000"/>
            <a:headEnd/>
            <a:tailEnd/>
          </a:ln>
        </p:spPr>
        <p:txBody>
          <a:bodyPr>
            <a:spAutoFit/>
          </a:bodyPr>
          <a:lstStyle/>
          <a:p>
            <a:pPr indent="-457200" eaLnBrk="1" hangingPunct="1">
              <a:defRPr/>
            </a:pPr>
            <a:r>
              <a:rPr lang="en-US" altLang="en-US" sz="2400" b="1" dirty="0">
                <a:solidFill>
                  <a:schemeClr val="bg2">
                    <a:lumMod val="75000"/>
                  </a:schemeClr>
                </a:solidFill>
                <a:cs typeface="Arial" panose="020B0604020202020204" pitchFamily="34" charset="0"/>
              </a:rPr>
              <a:t>3. </a:t>
            </a:r>
            <a:r>
              <a:rPr lang="en-US" sz="2400" b="1" dirty="0">
                <a:solidFill>
                  <a:schemeClr val="bg2">
                    <a:lumMod val="75000"/>
                  </a:schemeClr>
                </a:solidFill>
                <a:latin typeface="Arial" charset="0"/>
                <a:cs typeface="Arial" charset="0"/>
              </a:rPr>
              <a:t>An attorney is leaving your law firm. The departing attorney has been the lead attorney or assisted another attorney at the firm in a number of client matters. Regarding the client files you:</a:t>
            </a:r>
            <a:endParaRPr lang="en-US" altLang="en-US" sz="2400" b="1" dirty="0">
              <a:solidFill>
                <a:schemeClr val="bg2">
                  <a:lumMod val="75000"/>
                </a:schemeClr>
              </a:solidFill>
              <a:cs typeface="Arial" panose="020B0604020202020204" pitchFamily="34" charset="0"/>
            </a:endParaRP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4581" name="TextBox 4"/>
          <p:cNvSpPr txBox="1">
            <a:spLocks noChangeArrowheads="1"/>
          </p:cNvSpPr>
          <p:nvPr/>
        </p:nvSpPr>
        <p:spPr bwMode="auto">
          <a:xfrm>
            <a:off x="5218113" y="1970088"/>
            <a:ext cx="3925887" cy="369887"/>
          </a:xfrm>
          <a:prstGeom prst="rect">
            <a:avLst/>
          </a:prstGeom>
          <a:noFill/>
          <a:ln w="9525">
            <a:noFill/>
            <a:miter lim="800000"/>
            <a:headEnd/>
            <a:tailEnd/>
          </a:ln>
        </p:spPr>
        <p:txBody>
          <a:bodyPr>
            <a:spAutoFit/>
          </a:bodyPr>
          <a:lstStyle/>
          <a:p>
            <a:pPr eaLnBrk="1" hangingPunct="1"/>
            <a:r>
              <a:rPr lang="en-US" altLang="en-US" b="1">
                <a:solidFill>
                  <a:srgbClr val="042E82"/>
                </a:solidFill>
                <a:cs typeface="Arial" pitchFamily="34" charset="0"/>
              </a:rPr>
              <a:t>Missouri Informal Opinion 2019-03</a:t>
            </a:r>
            <a:endParaRPr lang="en-US" altLang="en-US" sz="1400">
              <a:solidFill>
                <a:srgbClr val="042E82"/>
              </a:solidFill>
              <a:cs typeface="Arial" pitchFamily="34" charset="0"/>
            </a:endParaRPr>
          </a:p>
        </p:txBody>
      </p:sp>
      <p:sp>
        <p:nvSpPr>
          <p:cNvPr id="24582" name="TextBox 5"/>
          <p:cNvSpPr txBox="1">
            <a:spLocks noChangeArrowheads="1"/>
          </p:cNvSpPr>
          <p:nvPr/>
        </p:nvSpPr>
        <p:spPr bwMode="auto">
          <a:xfrm>
            <a:off x="5216525" y="2408238"/>
            <a:ext cx="3927475" cy="3754437"/>
          </a:xfrm>
          <a:prstGeom prst="rect">
            <a:avLst/>
          </a:prstGeom>
          <a:noFill/>
          <a:ln w="9525">
            <a:noFill/>
            <a:miter lim="800000"/>
            <a:headEnd/>
            <a:tailEnd/>
          </a:ln>
        </p:spPr>
        <p:txBody>
          <a:bodyPr>
            <a:spAutoFit/>
          </a:bodyPr>
          <a:lstStyle/>
          <a:p>
            <a:pPr eaLnBrk="1" hangingPunct="1"/>
            <a:r>
              <a:rPr lang="en-US" altLang="en-US" sz="1400">
                <a:solidFill>
                  <a:srgbClr val="042E82"/>
                </a:solidFill>
                <a:cs typeface="Arial" pitchFamily="34" charset="0"/>
              </a:rPr>
              <a:t>The file for each client matter belongs to the client, except for those items in the file for which the firm has borne uncompensated out-of-pocket expenses, such as, but not limited to, transcripts. Formal Opinion 115, as amended. Even if the attorney or firm has not been paid for services rendered, a firm or lawyer must comply with a client’s direction to transmit the file to the departing attorney or new counsel. A client who is notified of the departure of that client’s attorney should be informed that the client file will continue to be housed at the firm until and unless the client communicates his or her wishes as to the disposition of the file. The client file should not be removed or copied by the departing attorney unless the client so directs. </a:t>
            </a:r>
          </a:p>
        </p:txBody>
      </p:sp>
      <p:pic>
        <p:nvPicPr>
          <p:cNvPr id="31751" name="Picture 11" descr="TBP Foundation _color.png"/>
          <p:cNvPicPr>
            <a:picLocks noChangeAspect="1"/>
          </p:cNvPicPr>
          <p:nvPr/>
        </p:nvPicPr>
        <p:blipFill>
          <a:blip r:embed="rId3" cstate="print"/>
          <a:srcRect/>
          <a:stretch>
            <a:fillRect/>
          </a:stretch>
        </p:blipFill>
        <p:spPr bwMode="auto">
          <a:xfrm>
            <a:off x="511175" y="266700"/>
            <a:ext cx="1995488" cy="5889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1+#ppt_w/2"/>
                                          </p:val>
                                        </p:tav>
                                        <p:tav tm="100000">
                                          <p:val>
                                            <p:strVal val="#ppt_x"/>
                                          </p:val>
                                        </p:tav>
                                      </p:tavLst>
                                    </p:anim>
                                    <p:anim calcmode="lin" valueType="num">
                                      <p:cBhvr additive="base">
                                        <p:cTn id="8" dur="500" fill="hold"/>
                                        <p:tgtEl>
                                          <p:spTgt spid="2457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4581"/>
                                        </p:tgtEl>
                                        <p:attrNameLst>
                                          <p:attrName>style.visibility</p:attrName>
                                        </p:attrNameLst>
                                      </p:cBhvr>
                                      <p:to>
                                        <p:strVal val="visible"/>
                                      </p:to>
                                    </p:set>
                                    <p:anim calcmode="lin" valueType="num">
                                      <p:cBhvr additive="base">
                                        <p:cTn id="13" dur="500" fill="hold"/>
                                        <p:tgtEl>
                                          <p:spTgt spid="24581"/>
                                        </p:tgtEl>
                                        <p:attrNameLst>
                                          <p:attrName>ppt_x</p:attrName>
                                        </p:attrNameLst>
                                      </p:cBhvr>
                                      <p:tavLst>
                                        <p:tav tm="0">
                                          <p:val>
                                            <p:strVal val="1+#ppt_w/2"/>
                                          </p:val>
                                        </p:tav>
                                        <p:tav tm="100000">
                                          <p:val>
                                            <p:strVal val="#ppt_x"/>
                                          </p:val>
                                        </p:tav>
                                      </p:tavLst>
                                    </p:anim>
                                    <p:anim calcmode="lin" valueType="num">
                                      <p:cBhvr additive="base">
                                        <p:cTn id="14" dur="500" fill="hold"/>
                                        <p:tgtEl>
                                          <p:spTgt spid="2458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4582"/>
                                        </p:tgtEl>
                                        <p:attrNameLst>
                                          <p:attrName>style.visibility</p:attrName>
                                        </p:attrNameLst>
                                      </p:cBhvr>
                                      <p:to>
                                        <p:strVal val="visible"/>
                                      </p:to>
                                    </p:set>
                                    <p:anim calcmode="lin" valueType="num">
                                      <p:cBhvr additive="base">
                                        <p:cTn id="19" dur="500" fill="hold"/>
                                        <p:tgtEl>
                                          <p:spTgt spid="24582"/>
                                        </p:tgtEl>
                                        <p:attrNameLst>
                                          <p:attrName>ppt_x</p:attrName>
                                        </p:attrNameLst>
                                      </p:cBhvr>
                                      <p:tavLst>
                                        <p:tav tm="0">
                                          <p:val>
                                            <p:strVal val="1+#ppt_w/2"/>
                                          </p:val>
                                        </p:tav>
                                        <p:tav tm="100000">
                                          <p:val>
                                            <p:strVal val="#ppt_x"/>
                                          </p:val>
                                        </p:tav>
                                      </p:tavLst>
                                    </p:anim>
                                    <p:anim calcmode="lin" valueType="num">
                                      <p:cBhvr additive="base">
                                        <p:cTn id="20" dur="500" fill="hold"/>
                                        <p:tgtEl>
                                          <p:spTgt spid="245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81" grpId="0"/>
      <p:bldP spid="2458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6"/>
          <p:cNvSpPr txBox="1">
            <a:spLocks noChangeArrowheads="1"/>
          </p:cNvSpPr>
          <p:nvPr/>
        </p:nvSpPr>
        <p:spPr bwMode="auto">
          <a:xfrm>
            <a:off x="5216525" y="528638"/>
            <a:ext cx="3927475" cy="923925"/>
          </a:xfrm>
          <a:prstGeom prst="rect">
            <a:avLst/>
          </a:prstGeom>
          <a:noFill/>
          <a:ln w="9525">
            <a:noFill/>
            <a:miter lim="800000"/>
            <a:headEnd/>
            <a:tailEnd/>
          </a:ln>
        </p:spPr>
        <p:txBody>
          <a:bodyPr>
            <a:spAutoFit/>
          </a:bodyPr>
          <a:lstStyle/>
          <a:p>
            <a:pPr eaLnBrk="1" hangingPunct="1"/>
            <a:r>
              <a:rPr lang="en-US" altLang="en-US" b="1">
                <a:solidFill>
                  <a:srgbClr val="042E82"/>
                </a:solidFill>
                <a:cs typeface="Arial" pitchFamily="34" charset="0"/>
              </a:rPr>
              <a:t>ANSWER D: Shall comply with client directions on where to transmit the file.</a:t>
            </a:r>
            <a:endParaRPr lang="en-US" altLang="en-US" sz="1100" b="1">
              <a:solidFill>
                <a:srgbClr val="042E82"/>
              </a:solidFill>
              <a:cs typeface="Arial" pitchFamily="34" charset="0"/>
            </a:endParaRPr>
          </a:p>
        </p:txBody>
      </p:sp>
      <p:sp>
        <p:nvSpPr>
          <p:cNvPr id="39939" name="Rectangle 5"/>
          <p:cNvSpPr>
            <a:spLocks noChangeArrowheads="1"/>
          </p:cNvSpPr>
          <p:nvPr/>
        </p:nvSpPr>
        <p:spPr bwMode="auto">
          <a:xfrm>
            <a:off x="157163" y="1330325"/>
            <a:ext cx="4784725" cy="2678113"/>
          </a:xfrm>
          <a:prstGeom prst="rect">
            <a:avLst/>
          </a:prstGeom>
          <a:noFill/>
          <a:ln w="9525">
            <a:noFill/>
            <a:miter lim="800000"/>
            <a:headEnd/>
            <a:tailEnd/>
          </a:ln>
        </p:spPr>
        <p:txBody>
          <a:bodyPr>
            <a:spAutoFit/>
          </a:bodyPr>
          <a:lstStyle/>
          <a:p>
            <a:pPr indent="-457200" eaLnBrk="1" hangingPunct="1">
              <a:defRPr/>
            </a:pPr>
            <a:r>
              <a:rPr lang="en-US" altLang="en-US" sz="2400" b="1" dirty="0">
                <a:solidFill>
                  <a:schemeClr val="bg2">
                    <a:lumMod val="75000"/>
                  </a:schemeClr>
                </a:solidFill>
                <a:cs typeface="Arial" panose="020B0604020202020204" pitchFamily="34" charset="0"/>
              </a:rPr>
              <a:t>3. </a:t>
            </a:r>
            <a:r>
              <a:rPr lang="en-US" sz="2400" b="1" dirty="0">
                <a:solidFill>
                  <a:schemeClr val="bg2">
                    <a:lumMod val="75000"/>
                  </a:schemeClr>
                </a:solidFill>
                <a:latin typeface="Arial" charset="0"/>
                <a:cs typeface="Arial" charset="0"/>
              </a:rPr>
              <a:t>An attorney is leaving your law firm. The departing attorney has been the lead attorney or assisted another attorney at the firm in a number of client matters. Regarding the client files you:</a:t>
            </a:r>
            <a:endParaRPr lang="en-US" altLang="en-US" sz="2400" b="1" dirty="0">
              <a:solidFill>
                <a:schemeClr val="bg2">
                  <a:lumMod val="75000"/>
                </a:schemeClr>
              </a:solidFill>
              <a:cs typeface="Arial" panose="020B0604020202020204" pitchFamily="34" charset="0"/>
            </a:endParaRP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6629" name="TextBox 4"/>
          <p:cNvSpPr txBox="1">
            <a:spLocks noChangeArrowheads="1"/>
          </p:cNvSpPr>
          <p:nvPr/>
        </p:nvSpPr>
        <p:spPr bwMode="auto">
          <a:xfrm>
            <a:off x="5218113" y="1536700"/>
            <a:ext cx="3925887" cy="522288"/>
          </a:xfrm>
          <a:prstGeom prst="rect">
            <a:avLst/>
          </a:prstGeom>
          <a:noFill/>
          <a:ln w="9525">
            <a:noFill/>
            <a:miter lim="800000"/>
            <a:headEnd/>
            <a:tailEnd/>
          </a:ln>
        </p:spPr>
        <p:txBody>
          <a:bodyPr>
            <a:spAutoFit/>
          </a:bodyPr>
          <a:lstStyle/>
          <a:p>
            <a:pPr eaLnBrk="1" hangingPunct="1"/>
            <a:r>
              <a:rPr lang="en-US" altLang="en-US" sz="1400">
                <a:solidFill>
                  <a:srgbClr val="042E82"/>
                </a:solidFill>
                <a:cs typeface="Arial" pitchFamily="34" charset="0"/>
              </a:rPr>
              <a:t>Missouri Rules of Professional Conduct that may come into play:</a:t>
            </a:r>
          </a:p>
        </p:txBody>
      </p:sp>
      <p:sp>
        <p:nvSpPr>
          <p:cNvPr id="26630" name="TextBox 5"/>
          <p:cNvSpPr txBox="1">
            <a:spLocks noChangeArrowheads="1"/>
          </p:cNvSpPr>
          <p:nvPr/>
        </p:nvSpPr>
        <p:spPr bwMode="auto">
          <a:xfrm>
            <a:off x="5216525" y="2084388"/>
            <a:ext cx="3927475" cy="2678112"/>
          </a:xfrm>
          <a:prstGeom prst="rect">
            <a:avLst/>
          </a:prstGeom>
          <a:noFill/>
          <a:ln w="9525">
            <a:noFill/>
            <a:miter lim="800000"/>
            <a:headEnd/>
            <a:tailEnd/>
          </a:ln>
        </p:spPr>
        <p:txBody>
          <a:bodyPr>
            <a:spAutoFit/>
          </a:bodyPr>
          <a:lstStyle/>
          <a:p>
            <a:pPr eaLnBrk="1" hangingPunct="1"/>
            <a:r>
              <a:rPr lang="en-US" altLang="en-US" sz="1400">
                <a:solidFill>
                  <a:srgbClr val="042E82"/>
                </a:solidFill>
                <a:cs typeface="Arial" pitchFamily="34" charset="0"/>
              </a:rPr>
              <a:t>4-1.1 Competence</a:t>
            </a:r>
          </a:p>
          <a:p>
            <a:pPr eaLnBrk="1" hangingPunct="1"/>
            <a:r>
              <a:rPr lang="en-US" altLang="en-US" sz="1400">
                <a:solidFill>
                  <a:srgbClr val="042E82"/>
                </a:solidFill>
                <a:cs typeface="Arial" pitchFamily="34" charset="0"/>
              </a:rPr>
              <a:t>4-1.3 Diligence</a:t>
            </a:r>
          </a:p>
          <a:p>
            <a:pPr eaLnBrk="1" hangingPunct="1"/>
            <a:r>
              <a:rPr lang="en-US" altLang="en-US" sz="1400">
                <a:solidFill>
                  <a:srgbClr val="042E82"/>
                </a:solidFill>
                <a:cs typeface="Arial" pitchFamily="34" charset="0"/>
              </a:rPr>
              <a:t>4-1.4 Communication</a:t>
            </a:r>
          </a:p>
          <a:p>
            <a:pPr eaLnBrk="1" hangingPunct="1"/>
            <a:r>
              <a:rPr lang="en-US" altLang="en-US" sz="1400">
                <a:solidFill>
                  <a:srgbClr val="042E82"/>
                </a:solidFill>
                <a:cs typeface="Arial" pitchFamily="34" charset="0"/>
              </a:rPr>
              <a:t>4-1.5 Fees</a:t>
            </a:r>
          </a:p>
          <a:p>
            <a:pPr eaLnBrk="1" hangingPunct="1"/>
            <a:r>
              <a:rPr lang="en-US" altLang="en-US" sz="1400">
                <a:solidFill>
                  <a:srgbClr val="042E82"/>
                </a:solidFill>
                <a:cs typeface="Arial" pitchFamily="34" charset="0"/>
              </a:rPr>
              <a:t>4.1.6 Confidentiality of Information (see particularly 4-1.6(b)(5)) </a:t>
            </a:r>
          </a:p>
          <a:p>
            <a:pPr eaLnBrk="1" hangingPunct="1"/>
            <a:r>
              <a:rPr lang="en-US" altLang="en-US" sz="1400">
                <a:solidFill>
                  <a:srgbClr val="042E82"/>
                </a:solidFill>
                <a:cs typeface="Arial" pitchFamily="34" charset="0"/>
              </a:rPr>
              <a:t>4-1.15 Safekeeping Property</a:t>
            </a:r>
          </a:p>
          <a:p>
            <a:pPr eaLnBrk="1" hangingPunct="1"/>
            <a:r>
              <a:rPr lang="en-US" altLang="en-US" sz="1400">
                <a:solidFill>
                  <a:srgbClr val="042E82"/>
                </a:solidFill>
                <a:cs typeface="Arial" pitchFamily="34" charset="0"/>
              </a:rPr>
              <a:t>4-1.16 Declining or Terminating Representation</a:t>
            </a:r>
          </a:p>
          <a:p>
            <a:pPr eaLnBrk="1" hangingPunct="1"/>
            <a:r>
              <a:rPr lang="en-US" altLang="en-US" sz="1400">
                <a:solidFill>
                  <a:srgbClr val="042E82"/>
                </a:solidFill>
                <a:cs typeface="Arial" pitchFamily="34" charset="0"/>
              </a:rPr>
              <a:t>4-1.22 File Retention</a:t>
            </a:r>
          </a:p>
          <a:p>
            <a:pPr eaLnBrk="1" hangingPunct="1"/>
            <a:r>
              <a:rPr lang="en-US" altLang="en-US" sz="1400">
                <a:solidFill>
                  <a:srgbClr val="042E82"/>
                </a:solidFill>
                <a:cs typeface="Arial" pitchFamily="34" charset="0"/>
              </a:rPr>
              <a:t>4-5.6 Restrictions on Right to Practice</a:t>
            </a:r>
          </a:p>
          <a:p>
            <a:pPr eaLnBrk="1" hangingPunct="1"/>
            <a:r>
              <a:rPr lang="en-US" altLang="en-US" sz="1400">
                <a:solidFill>
                  <a:srgbClr val="042E82"/>
                </a:solidFill>
                <a:cs typeface="Arial" pitchFamily="34" charset="0"/>
              </a:rPr>
              <a:t>4-8.3 Reporting Professional Misconduct</a:t>
            </a:r>
          </a:p>
          <a:p>
            <a:pPr eaLnBrk="1" hangingPunct="1"/>
            <a:r>
              <a:rPr lang="en-US" altLang="en-US" sz="1400">
                <a:solidFill>
                  <a:srgbClr val="042E82"/>
                </a:solidFill>
                <a:cs typeface="Arial" pitchFamily="34" charset="0"/>
              </a:rPr>
              <a:t>4-8.4 Misconduct</a:t>
            </a:r>
          </a:p>
        </p:txBody>
      </p:sp>
      <p:pic>
        <p:nvPicPr>
          <p:cNvPr id="33799" name="Picture 11" descr="TBP Foundation _color.png"/>
          <p:cNvPicPr>
            <a:picLocks noChangeAspect="1"/>
          </p:cNvPicPr>
          <p:nvPr/>
        </p:nvPicPr>
        <p:blipFill>
          <a:blip r:embed="rId3" cstate="print"/>
          <a:srcRect/>
          <a:stretch>
            <a:fillRect/>
          </a:stretch>
        </p:blipFill>
        <p:spPr bwMode="auto">
          <a:xfrm>
            <a:off x="511175" y="266700"/>
            <a:ext cx="1995488" cy="588963"/>
          </a:xfrm>
          <a:prstGeom prst="rect">
            <a:avLst/>
          </a:prstGeom>
          <a:noFill/>
          <a:ln w="9525">
            <a:noFill/>
            <a:miter lim="800000"/>
            <a:headEnd/>
            <a:tailEnd/>
          </a:ln>
        </p:spPr>
      </p:pic>
      <p:sp>
        <p:nvSpPr>
          <p:cNvPr id="26632" name="TextBox 7"/>
          <p:cNvSpPr txBox="1">
            <a:spLocks noChangeArrowheads="1"/>
          </p:cNvSpPr>
          <p:nvPr/>
        </p:nvSpPr>
        <p:spPr bwMode="auto">
          <a:xfrm>
            <a:off x="0" y="4184650"/>
            <a:ext cx="5080000" cy="2246313"/>
          </a:xfrm>
          <a:prstGeom prst="rect">
            <a:avLst/>
          </a:prstGeom>
          <a:noFill/>
          <a:ln w="9525">
            <a:noFill/>
            <a:miter lim="800000"/>
            <a:headEnd/>
            <a:tailEnd/>
          </a:ln>
        </p:spPr>
        <p:txBody>
          <a:bodyPr>
            <a:spAutoFit/>
          </a:bodyPr>
          <a:lstStyle/>
          <a:p>
            <a:pPr eaLnBrk="1" hangingPunct="1"/>
            <a:r>
              <a:rPr lang="en-US" altLang="en-US" sz="1400">
                <a:solidFill>
                  <a:srgbClr val="042E82"/>
                </a:solidFill>
                <a:cs typeface="Arial" pitchFamily="34" charset="0"/>
              </a:rPr>
              <a:t>Civilly (???) Missouri Attorney ordered to pay former firm damages of  $557,292 and attorney’s fees of $218,415 related to manner in which attorney left firm.</a:t>
            </a:r>
          </a:p>
          <a:p>
            <a:pPr eaLnBrk="1" hangingPunct="1"/>
            <a:endParaRPr lang="en-US" altLang="en-US" sz="1400">
              <a:solidFill>
                <a:srgbClr val="042E82"/>
              </a:solidFill>
              <a:cs typeface="Arial" pitchFamily="34" charset="0"/>
            </a:endParaRPr>
          </a:p>
          <a:p>
            <a:pPr eaLnBrk="1" hangingPunct="1"/>
            <a:endParaRPr lang="en-US" altLang="en-US" sz="1400">
              <a:solidFill>
                <a:srgbClr val="042E82"/>
              </a:solidFill>
              <a:cs typeface="Arial" pitchFamily="34" charset="0"/>
            </a:endParaRPr>
          </a:p>
          <a:p>
            <a:pPr eaLnBrk="1" hangingPunct="1"/>
            <a:r>
              <a:rPr lang="en-US" altLang="en-US" sz="1400">
                <a:solidFill>
                  <a:srgbClr val="042E82"/>
                </a:solidFill>
                <a:cs typeface="Arial" pitchFamily="34" charset="0"/>
              </a:rPr>
              <a:t>Count I Violation of the Missouri Computer Tampering Act</a:t>
            </a:r>
          </a:p>
          <a:p>
            <a:pPr eaLnBrk="1" hangingPunct="1"/>
            <a:r>
              <a:rPr lang="en-US" altLang="en-US" sz="1400">
                <a:solidFill>
                  <a:srgbClr val="042E82"/>
                </a:solidFill>
                <a:cs typeface="Arial" pitchFamily="34" charset="0"/>
              </a:rPr>
              <a:t>Count II Breach of Contract</a:t>
            </a:r>
          </a:p>
          <a:p>
            <a:pPr eaLnBrk="1" hangingPunct="1"/>
            <a:r>
              <a:rPr lang="en-US" altLang="en-US" sz="1400">
                <a:solidFill>
                  <a:srgbClr val="042E82"/>
                </a:solidFill>
                <a:cs typeface="Arial" pitchFamily="34" charset="0"/>
              </a:rPr>
              <a:t>Count III Breach of Duty of Loyalty</a:t>
            </a:r>
          </a:p>
          <a:p>
            <a:pPr eaLnBrk="1" hangingPunct="1"/>
            <a:r>
              <a:rPr lang="en-US" altLang="en-US" sz="1400">
                <a:solidFill>
                  <a:srgbClr val="042E82"/>
                </a:solidFill>
                <a:cs typeface="Arial" pitchFamily="34" charset="0"/>
              </a:rPr>
              <a:t>Count IV Breach of Fiduciary Duty</a:t>
            </a:r>
          </a:p>
          <a:p>
            <a:pPr eaLnBrk="1" hangingPunct="1"/>
            <a:endParaRPr lang="en-US" altLang="en-US" sz="1400">
              <a:solidFill>
                <a:srgbClr val="042E82"/>
              </a:solidFill>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629"/>
                                        </p:tgtEl>
                                        <p:attrNameLst>
                                          <p:attrName>style.visibility</p:attrName>
                                        </p:attrNameLst>
                                      </p:cBhvr>
                                      <p:to>
                                        <p:strVal val="visible"/>
                                      </p:to>
                                    </p:set>
                                    <p:anim calcmode="lin" valueType="num">
                                      <p:cBhvr additive="base">
                                        <p:cTn id="7" dur="500" fill="hold"/>
                                        <p:tgtEl>
                                          <p:spTgt spid="26629"/>
                                        </p:tgtEl>
                                        <p:attrNameLst>
                                          <p:attrName>ppt_x</p:attrName>
                                        </p:attrNameLst>
                                      </p:cBhvr>
                                      <p:tavLst>
                                        <p:tav tm="0">
                                          <p:val>
                                            <p:strVal val="1+#ppt_w/2"/>
                                          </p:val>
                                        </p:tav>
                                        <p:tav tm="100000">
                                          <p:val>
                                            <p:strVal val="#ppt_x"/>
                                          </p:val>
                                        </p:tav>
                                      </p:tavLst>
                                    </p:anim>
                                    <p:anim calcmode="lin" valueType="num">
                                      <p:cBhvr additive="base">
                                        <p:cTn id="8" dur="500" fill="hold"/>
                                        <p:tgtEl>
                                          <p:spTgt spid="2662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6630"/>
                                        </p:tgtEl>
                                        <p:attrNameLst>
                                          <p:attrName>style.visibility</p:attrName>
                                        </p:attrNameLst>
                                      </p:cBhvr>
                                      <p:to>
                                        <p:strVal val="visible"/>
                                      </p:to>
                                    </p:set>
                                    <p:anim calcmode="lin" valueType="num">
                                      <p:cBhvr additive="base">
                                        <p:cTn id="13" dur="500" fill="hold"/>
                                        <p:tgtEl>
                                          <p:spTgt spid="26630"/>
                                        </p:tgtEl>
                                        <p:attrNameLst>
                                          <p:attrName>ppt_x</p:attrName>
                                        </p:attrNameLst>
                                      </p:cBhvr>
                                      <p:tavLst>
                                        <p:tav tm="0">
                                          <p:val>
                                            <p:strVal val="1+#ppt_w/2"/>
                                          </p:val>
                                        </p:tav>
                                        <p:tav tm="100000">
                                          <p:val>
                                            <p:strVal val="#ppt_x"/>
                                          </p:val>
                                        </p:tav>
                                      </p:tavLst>
                                    </p:anim>
                                    <p:anim calcmode="lin" valueType="num">
                                      <p:cBhvr additive="base">
                                        <p:cTn id="14" dur="500" fill="hold"/>
                                        <p:tgtEl>
                                          <p:spTgt spid="2663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632"/>
                                        </p:tgtEl>
                                        <p:attrNameLst>
                                          <p:attrName>style.visibility</p:attrName>
                                        </p:attrNameLst>
                                      </p:cBhvr>
                                      <p:to>
                                        <p:strVal val="visible"/>
                                      </p:to>
                                    </p:set>
                                    <p:anim calcmode="lin" valueType="num">
                                      <p:cBhvr additive="base">
                                        <p:cTn id="19" dur="500" fill="hold"/>
                                        <p:tgtEl>
                                          <p:spTgt spid="26632"/>
                                        </p:tgtEl>
                                        <p:attrNameLst>
                                          <p:attrName>ppt_x</p:attrName>
                                        </p:attrNameLst>
                                      </p:cBhvr>
                                      <p:tavLst>
                                        <p:tav tm="0">
                                          <p:val>
                                            <p:strVal val="0-#ppt_w/2"/>
                                          </p:val>
                                        </p:tav>
                                        <p:tav tm="100000">
                                          <p:val>
                                            <p:strVal val="#ppt_x"/>
                                          </p:val>
                                        </p:tav>
                                      </p:tavLst>
                                    </p:anim>
                                    <p:anim calcmode="lin" valueType="num">
                                      <p:cBhvr additive="base">
                                        <p:cTn id="20" dur="500" fill="hold"/>
                                        <p:tgtEl>
                                          <p:spTgt spid="266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p:bldP spid="26630" grpId="0"/>
      <p:bldP spid="2663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Box 6"/>
          <p:cNvSpPr txBox="1">
            <a:spLocks noChangeArrowheads="1"/>
          </p:cNvSpPr>
          <p:nvPr/>
        </p:nvSpPr>
        <p:spPr bwMode="auto">
          <a:xfrm>
            <a:off x="5216525" y="528638"/>
            <a:ext cx="3927475" cy="646112"/>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A. Shall report the threat to law enforcement.</a:t>
            </a:r>
          </a:p>
        </p:txBody>
      </p:sp>
      <p:sp>
        <p:nvSpPr>
          <p:cNvPr id="39939" name="Rectangle 5"/>
          <p:cNvSpPr>
            <a:spLocks noChangeArrowheads="1"/>
          </p:cNvSpPr>
          <p:nvPr/>
        </p:nvSpPr>
        <p:spPr bwMode="auto">
          <a:xfrm>
            <a:off x="157163" y="1330325"/>
            <a:ext cx="4784725" cy="4524375"/>
          </a:xfrm>
          <a:prstGeom prst="rect">
            <a:avLst/>
          </a:prstGeom>
          <a:noFill/>
          <a:ln w="9525">
            <a:noFill/>
            <a:miter lim="800000"/>
            <a:headEnd/>
            <a:tailEnd/>
          </a:ln>
        </p:spPr>
        <p:txBody>
          <a:bodyPr>
            <a:spAutoFit/>
          </a:bodyPr>
          <a:lstStyle/>
          <a:p>
            <a:pPr indent="-457200" eaLnBrk="1" hangingPunct="1">
              <a:defRPr/>
            </a:pPr>
            <a:r>
              <a:rPr lang="en-US" altLang="en-US" sz="2400" b="1" dirty="0">
                <a:solidFill>
                  <a:schemeClr val="bg2">
                    <a:lumMod val="75000"/>
                  </a:schemeClr>
                </a:solidFill>
                <a:cs typeface="Arial" panose="020B0604020202020204" pitchFamily="34" charset="0"/>
              </a:rPr>
              <a:t>4. You receive an email from your client in a dissolution matter, in which, in addition to describing his dissatisfaction with your representation, he states, “And if I don’t get what I want when this is done, she’s </a:t>
            </a:r>
            <a:r>
              <a:rPr lang="en-US" altLang="en-US" sz="2400" b="1" dirty="0" err="1">
                <a:solidFill>
                  <a:schemeClr val="bg2">
                    <a:lumMod val="75000"/>
                  </a:schemeClr>
                </a:solidFill>
                <a:cs typeface="Arial" panose="020B0604020202020204" pitchFamily="34" charset="0"/>
              </a:rPr>
              <a:t>gonna</a:t>
            </a:r>
            <a:r>
              <a:rPr lang="en-US" altLang="en-US" sz="2400" b="1" dirty="0">
                <a:solidFill>
                  <a:schemeClr val="bg2">
                    <a:lumMod val="75000"/>
                  </a:schemeClr>
                </a:solidFill>
                <a:cs typeface="Arial" panose="020B0604020202020204" pitchFamily="34" charset="0"/>
              </a:rPr>
              <a:t> find out what </a:t>
            </a:r>
            <a:r>
              <a:rPr lang="en-US" altLang="en-US" sz="2400" b="1" dirty="0" err="1">
                <a:solidFill>
                  <a:schemeClr val="bg2">
                    <a:lumMod val="75000"/>
                  </a:schemeClr>
                </a:solidFill>
                <a:cs typeface="Arial" panose="020B0604020202020204" pitchFamily="34" charset="0"/>
              </a:rPr>
              <a:t>‘Til</a:t>
            </a:r>
            <a:r>
              <a:rPr lang="en-US" altLang="en-US" sz="2400" b="1" dirty="0">
                <a:solidFill>
                  <a:schemeClr val="bg2">
                    <a:lumMod val="75000"/>
                  </a:schemeClr>
                </a:solidFill>
                <a:cs typeface="Arial" panose="020B0604020202020204" pitchFamily="34" charset="0"/>
              </a:rPr>
              <a:t> death do you part’ really means”.  The client cc’d the email to his uncle who practices law in another state.  You:</a:t>
            </a: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2229" name="TextBox 4"/>
          <p:cNvSpPr txBox="1">
            <a:spLocks noChangeArrowheads="1"/>
          </p:cNvSpPr>
          <p:nvPr/>
        </p:nvSpPr>
        <p:spPr bwMode="auto">
          <a:xfrm>
            <a:off x="5218113" y="1768475"/>
            <a:ext cx="3925887" cy="646113"/>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B. Shall report the threat to counsel for the adverse party.</a:t>
            </a:r>
            <a:endParaRPr lang="en-US" altLang="en-US">
              <a:solidFill>
                <a:srgbClr val="C00000"/>
              </a:solidFill>
              <a:cs typeface="Arial" pitchFamily="34" charset="0"/>
            </a:endParaRPr>
          </a:p>
        </p:txBody>
      </p:sp>
      <p:sp>
        <p:nvSpPr>
          <p:cNvPr id="52230" name="TextBox 5"/>
          <p:cNvSpPr txBox="1">
            <a:spLocks noChangeArrowheads="1"/>
          </p:cNvSpPr>
          <p:nvPr/>
        </p:nvSpPr>
        <p:spPr bwMode="auto">
          <a:xfrm>
            <a:off x="5264150" y="3025775"/>
            <a:ext cx="3744913" cy="647700"/>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C.  Shall report the threat to the adverse party.  </a:t>
            </a:r>
            <a:endParaRPr lang="en-US" altLang="en-US" sz="1100" b="1">
              <a:solidFill>
                <a:srgbClr val="C00000"/>
              </a:solidFill>
              <a:cs typeface="Arial" pitchFamily="34" charset="0"/>
            </a:endParaRPr>
          </a:p>
        </p:txBody>
      </p:sp>
      <p:sp>
        <p:nvSpPr>
          <p:cNvPr id="52231" name="TextBox 6"/>
          <p:cNvSpPr txBox="1">
            <a:spLocks noChangeArrowheads="1"/>
          </p:cNvSpPr>
          <p:nvPr/>
        </p:nvSpPr>
        <p:spPr bwMode="auto">
          <a:xfrm>
            <a:off x="5264150" y="4392613"/>
            <a:ext cx="3841750" cy="922337"/>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D. May report the threat to law enforcement if the client gives informed consent.</a:t>
            </a:r>
            <a:endParaRPr lang="en-US" altLang="en-US" sz="1100" b="1" i="1">
              <a:solidFill>
                <a:srgbClr val="C00000"/>
              </a:solidFill>
              <a:cs typeface="Arial" pitchFamily="34" charset="0"/>
            </a:endParaRPr>
          </a:p>
        </p:txBody>
      </p:sp>
      <p:pic>
        <p:nvPicPr>
          <p:cNvPr id="35848" name="Picture 11" descr="TBP Foundation _color.png"/>
          <p:cNvPicPr>
            <a:picLocks noChangeAspect="1"/>
          </p:cNvPicPr>
          <p:nvPr/>
        </p:nvPicPr>
        <p:blipFill>
          <a:blip r:embed="rId3" cstate="print"/>
          <a:srcRect/>
          <a:stretch>
            <a:fillRect/>
          </a:stretch>
        </p:blipFill>
        <p:spPr bwMode="auto">
          <a:xfrm>
            <a:off x="511175" y="266700"/>
            <a:ext cx="1995488" cy="5889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additive="base">
                                        <p:cTn id="7" dur="500" fill="hold"/>
                                        <p:tgtEl>
                                          <p:spTgt spid="52226"/>
                                        </p:tgtEl>
                                        <p:attrNameLst>
                                          <p:attrName>ppt_x</p:attrName>
                                        </p:attrNameLst>
                                      </p:cBhvr>
                                      <p:tavLst>
                                        <p:tav tm="0">
                                          <p:val>
                                            <p:strVal val="1+#ppt_w/2"/>
                                          </p:val>
                                        </p:tav>
                                        <p:tav tm="100000">
                                          <p:val>
                                            <p:strVal val="#ppt_x"/>
                                          </p:val>
                                        </p:tav>
                                      </p:tavLst>
                                    </p:anim>
                                    <p:anim calcmode="lin" valueType="num">
                                      <p:cBhvr additive="base">
                                        <p:cTn id="8" dur="500" fill="hold"/>
                                        <p:tgtEl>
                                          <p:spTgt spid="522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2229"/>
                                        </p:tgtEl>
                                        <p:attrNameLst>
                                          <p:attrName>style.visibility</p:attrName>
                                        </p:attrNameLst>
                                      </p:cBhvr>
                                      <p:to>
                                        <p:strVal val="visible"/>
                                      </p:to>
                                    </p:set>
                                    <p:anim calcmode="lin" valueType="num">
                                      <p:cBhvr additive="base">
                                        <p:cTn id="13" dur="500" fill="hold"/>
                                        <p:tgtEl>
                                          <p:spTgt spid="52229"/>
                                        </p:tgtEl>
                                        <p:attrNameLst>
                                          <p:attrName>ppt_x</p:attrName>
                                        </p:attrNameLst>
                                      </p:cBhvr>
                                      <p:tavLst>
                                        <p:tav tm="0">
                                          <p:val>
                                            <p:strVal val="1+#ppt_w/2"/>
                                          </p:val>
                                        </p:tav>
                                        <p:tav tm="100000">
                                          <p:val>
                                            <p:strVal val="#ppt_x"/>
                                          </p:val>
                                        </p:tav>
                                      </p:tavLst>
                                    </p:anim>
                                    <p:anim calcmode="lin" valueType="num">
                                      <p:cBhvr additive="base">
                                        <p:cTn id="14" dur="500" fill="hold"/>
                                        <p:tgtEl>
                                          <p:spTgt spid="5222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2230"/>
                                        </p:tgtEl>
                                        <p:attrNameLst>
                                          <p:attrName>style.visibility</p:attrName>
                                        </p:attrNameLst>
                                      </p:cBhvr>
                                      <p:to>
                                        <p:strVal val="visible"/>
                                      </p:to>
                                    </p:set>
                                    <p:anim calcmode="lin" valueType="num">
                                      <p:cBhvr additive="base">
                                        <p:cTn id="19" dur="500" fill="hold"/>
                                        <p:tgtEl>
                                          <p:spTgt spid="52230"/>
                                        </p:tgtEl>
                                        <p:attrNameLst>
                                          <p:attrName>ppt_x</p:attrName>
                                        </p:attrNameLst>
                                      </p:cBhvr>
                                      <p:tavLst>
                                        <p:tav tm="0">
                                          <p:val>
                                            <p:strVal val="1+#ppt_w/2"/>
                                          </p:val>
                                        </p:tav>
                                        <p:tav tm="100000">
                                          <p:val>
                                            <p:strVal val="#ppt_x"/>
                                          </p:val>
                                        </p:tav>
                                      </p:tavLst>
                                    </p:anim>
                                    <p:anim calcmode="lin" valueType="num">
                                      <p:cBhvr additive="base">
                                        <p:cTn id="20" dur="500" fill="hold"/>
                                        <p:tgtEl>
                                          <p:spTgt spid="5223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2231"/>
                                        </p:tgtEl>
                                        <p:attrNameLst>
                                          <p:attrName>style.visibility</p:attrName>
                                        </p:attrNameLst>
                                      </p:cBhvr>
                                      <p:to>
                                        <p:strVal val="visible"/>
                                      </p:to>
                                    </p:set>
                                    <p:anim calcmode="lin" valueType="num">
                                      <p:cBhvr additive="base">
                                        <p:cTn id="25" dur="500" fill="hold"/>
                                        <p:tgtEl>
                                          <p:spTgt spid="52231"/>
                                        </p:tgtEl>
                                        <p:attrNameLst>
                                          <p:attrName>ppt_x</p:attrName>
                                        </p:attrNameLst>
                                      </p:cBhvr>
                                      <p:tavLst>
                                        <p:tav tm="0">
                                          <p:val>
                                            <p:strVal val="1+#ppt_w/2"/>
                                          </p:val>
                                        </p:tav>
                                        <p:tav tm="100000">
                                          <p:val>
                                            <p:strVal val="#ppt_x"/>
                                          </p:val>
                                        </p:tav>
                                      </p:tavLst>
                                    </p:anim>
                                    <p:anim calcmode="lin" valueType="num">
                                      <p:cBhvr additive="base">
                                        <p:cTn id="26" dur="500" fill="hold"/>
                                        <p:tgtEl>
                                          <p:spTgt spid="522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9" grpId="0"/>
      <p:bldP spid="52230" grpId="0"/>
      <p:bldP spid="5223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6"/>
          <p:cNvSpPr txBox="1">
            <a:spLocks noChangeArrowheads="1"/>
          </p:cNvSpPr>
          <p:nvPr/>
        </p:nvSpPr>
        <p:spPr bwMode="auto">
          <a:xfrm>
            <a:off x="5216525" y="528638"/>
            <a:ext cx="3927475" cy="923925"/>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ANSWER D: May report the threat to law enforcement if the client gives informed consent.</a:t>
            </a:r>
            <a:endParaRPr lang="en-US" altLang="en-US" sz="1100" b="1" i="1">
              <a:solidFill>
                <a:srgbClr val="C00000"/>
              </a:solidFill>
              <a:cs typeface="Arial" pitchFamily="34" charset="0"/>
            </a:endParaRPr>
          </a:p>
        </p:txBody>
      </p:sp>
      <p:sp>
        <p:nvSpPr>
          <p:cNvPr id="39939" name="Rectangle 5"/>
          <p:cNvSpPr>
            <a:spLocks noChangeArrowheads="1"/>
          </p:cNvSpPr>
          <p:nvPr/>
        </p:nvSpPr>
        <p:spPr bwMode="auto">
          <a:xfrm>
            <a:off x="157163" y="1330325"/>
            <a:ext cx="4784725" cy="4524375"/>
          </a:xfrm>
          <a:prstGeom prst="rect">
            <a:avLst/>
          </a:prstGeom>
          <a:noFill/>
          <a:ln w="9525">
            <a:noFill/>
            <a:miter lim="800000"/>
            <a:headEnd/>
            <a:tailEnd/>
          </a:ln>
        </p:spPr>
        <p:txBody>
          <a:bodyPr>
            <a:spAutoFit/>
          </a:bodyPr>
          <a:lstStyle/>
          <a:p>
            <a:pPr indent="-457200" eaLnBrk="1" hangingPunct="1">
              <a:defRPr/>
            </a:pPr>
            <a:r>
              <a:rPr lang="en-US" altLang="en-US" sz="2400" b="1" dirty="0">
                <a:solidFill>
                  <a:schemeClr val="bg2">
                    <a:lumMod val="75000"/>
                  </a:schemeClr>
                </a:solidFill>
                <a:cs typeface="Arial" panose="020B0604020202020204" pitchFamily="34" charset="0"/>
              </a:rPr>
              <a:t>4. You receive an email from your client in a dissolution matter, in which, in addition to describing his dissatisfaction with your representation, he states, “And if I don’t get what I want when this is done, she’s </a:t>
            </a:r>
            <a:r>
              <a:rPr lang="en-US" altLang="en-US" sz="2400" b="1" dirty="0" err="1">
                <a:solidFill>
                  <a:schemeClr val="bg2">
                    <a:lumMod val="75000"/>
                  </a:schemeClr>
                </a:solidFill>
                <a:cs typeface="Arial" panose="020B0604020202020204" pitchFamily="34" charset="0"/>
              </a:rPr>
              <a:t>gonna</a:t>
            </a:r>
            <a:r>
              <a:rPr lang="en-US" altLang="en-US" sz="2400" b="1" dirty="0">
                <a:solidFill>
                  <a:schemeClr val="bg2">
                    <a:lumMod val="75000"/>
                  </a:schemeClr>
                </a:solidFill>
                <a:cs typeface="Arial" panose="020B0604020202020204" pitchFamily="34" charset="0"/>
              </a:rPr>
              <a:t> find out what </a:t>
            </a:r>
            <a:r>
              <a:rPr lang="en-US" altLang="en-US" sz="2400" b="1" dirty="0" err="1">
                <a:solidFill>
                  <a:schemeClr val="bg2">
                    <a:lumMod val="75000"/>
                  </a:schemeClr>
                </a:solidFill>
                <a:cs typeface="Arial" panose="020B0604020202020204" pitchFamily="34" charset="0"/>
              </a:rPr>
              <a:t>‘Til</a:t>
            </a:r>
            <a:r>
              <a:rPr lang="en-US" altLang="en-US" sz="2400" b="1" dirty="0">
                <a:solidFill>
                  <a:schemeClr val="bg2">
                    <a:lumMod val="75000"/>
                  </a:schemeClr>
                </a:solidFill>
                <a:cs typeface="Arial" panose="020B0604020202020204" pitchFamily="34" charset="0"/>
              </a:rPr>
              <a:t> death do you part’ really means”.  The client cc’d the email to his uncle who practices law in another state.  You:</a:t>
            </a: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149" name="TextBox 4"/>
          <p:cNvSpPr txBox="1">
            <a:spLocks noChangeArrowheads="1"/>
          </p:cNvSpPr>
          <p:nvPr/>
        </p:nvSpPr>
        <p:spPr bwMode="auto">
          <a:xfrm>
            <a:off x="5218113" y="1470025"/>
            <a:ext cx="3925887" cy="338138"/>
          </a:xfrm>
          <a:prstGeom prst="rect">
            <a:avLst/>
          </a:prstGeom>
          <a:noFill/>
          <a:ln w="9525">
            <a:noFill/>
            <a:miter lim="800000"/>
            <a:headEnd/>
            <a:tailEnd/>
          </a:ln>
        </p:spPr>
        <p:txBody>
          <a:bodyPr>
            <a:spAutoFit/>
          </a:bodyPr>
          <a:lstStyle/>
          <a:p>
            <a:pPr eaLnBrk="1" hangingPunct="1"/>
            <a:r>
              <a:rPr lang="en-US" altLang="en-US" sz="1600" b="1">
                <a:solidFill>
                  <a:srgbClr val="042E82"/>
                </a:solidFill>
                <a:cs typeface="Arial" pitchFamily="34" charset="0"/>
              </a:rPr>
              <a:t>Missouri Informal Opinion 2019-05</a:t>
            </a:r>
            <a:endParaRPr lang="en-US" altLang="en-US" sz="1600">
              <a:solidFill>
                <a:srgbClr val="042E82"/>
              </a:solidFill>
              <a:cs typeface="Arial" pitchFamily="34" charset="0"/>
            </a:endParaRPr>
          </a:p>
        </p:txBody>
      </p:sp>
      <p:sp>
        <p:nvSpPr>
          <p:cNvPr id="6150" name="TextBox 5"/>
          <p:cNvSpPr txBox="1">
            <a:spLocks noChangeArrowheads="1"/>
          </p:cNvSpPr>
          <p:nvPr/>
        </p:nvSpPr>
        <p:spPr bwMode="auto">
          <a:xfrm>
            <a:off x="5264150" y="1824038"/>
            <a:ext cx="3744913" cy="2676525"/>
          </a:xfrm>
          <a:prstGeom prst="rect">
            <a:avLst/>
          </a:prstGeom>
          <a:noFill/>
          <a:ln w="9525">
            <a:noFill/>
            <a:miter lim="800000"/>
            <a:headEnd/>
            <a:tailEnd/>
          </a:ln>
        </p:spPr>
        <p:txBody>
          <a:bodyPr>
            <a:spAutoFit/>
          </a:bodyPr>
          <a:lstStyle/>
          <a:p>
            <a:pPr eaLnBrk="1" hangingPunct="1"/>
            <a:r>
              <a:rPr lang="en-US" altLang="en-US" sz="1400">
                <a:solidFill>
                  <a:srgbClr val="042E82"/>
                </a:solidFill>
                <a:cs typeface="Arial" pitchFamily="34" charset="0"/>
              </a:rPr>
              <a:t>The fact that Client has left threatening voice mail messages with Attorney is information related to the representation governed by Rule 4-1.6, Confidentiality of Information. Attorney is not permitted by Rule 4-1.6 to report the threats to law enforcement unless Client gives informed consent to the report or Attorney is revealing the information to the extent Attorney reasonably believes necessary to prevent death or substantial bodily harm reasonably certain to occur, in accordance with Rule 4-1.6(b)(1). </a:t>
            </a:r>
            <a:endParaRPr lang="en-US" altLang="en-US" sz="1000" b="1">
              <a:solidFill>
                <a:srgbClr val="042E82"/>
              </a:solidFill>
              <a:cs typeface="Arial" pitchFamily="34" charset="0"/>
            </a:endParaRPr>
          </a:p>
        </p:txBody>
      </p:sp>
      <p:pic>
        <p:nvPicPr>
          <p:cNvPr id="37895" name="Picture 11" descr="TBP Foundation _color.png"/>
          <p:cNvPicPr>
            <a:picLocks noChangeAspect="1"/>
          </p:cNvPicPr>
          <p:nvPr/>
        </p:nvPicPr>
        <p:blipFill>
          <a:blip r:embed="rId3" cstate="print"/>
          <a:srcRect/>
          <a:stretch>
            <a:fillRect/>
          </a:stretch>
        </p:blipFill>
        <p:spPr bwMode="auto">
          <a:xfrm>
            <a:off x="511175" y="266700"/>
            <a:ext cx="1995488" cy="588963"/>
          </a:xfrm>
          <a:prstGeom prst="rect">
            <a:avLst/>
          </a:prstGeom>
          <a:noFill/>
          <a:ln w="9525">
            <a:noFill/>
            <a:miter lim="800000"/>
            <a:headEnd/>
            <a:tailEnd/>
          </a:ln>
        </p:spPr>
      </p:pic>
      <p:sp>
        <p:nvSpPr>
          <p:cNvPr id="28680" name="TextBox 8"/>
          <p:cNvSpPr txBox="1">
            <a:spLocks noChangeArrowheads="1"/>
          </p:cNvSpPr>
          <p:nvPr/>
        </p:nvSpPr>
        <p:spPr bwMode="auto">
          <a:xfrm>
            <a:off x="5265738" y="4946650"/>
            <a:ext cx="3878262" cy="1385888"/>
          </a:xfrm>
          <a:prstGeom prst="rect">
            <a:avLst/>
          </a:prstGeom>
          <a:noFill/>
          <a:ln w="9525">
            <a:noFill/>
            <a:miter lim="800000"/>
            <a:headEnd/>
            <a:tailEnd/>
          </a:ln>
        </p:spPr>
        <p:txBody>
          <a:bodyPr>
            <a:spAutoFit/>
          </a:bodyPr>
          <a:lstStyle/>
          <a:p>
            <a:pPr eaLnBrk="1" hangingPunct="1"/>
            <a:r>
              <a:rPr lang="en-US" altLang="en-US" sz="1400">
                <a:solidFill>
                  <a:srgbClr val="042E82"/>
                </a:solidFill>
                <a:cs typeface="Arial" pitchFamily="34" charset="0"/>
              </a:rPr>
              <a:t>Comment [6] Such harm is reasonably certain to occur if it will be suffered imminently or if there is a present and substantial threat that a person will suffer such harm at a later date if the lawyer fails to take action necessary to eliminate the threat.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1+#ppt_w/2"/>
                                          </p:val>
                                        </p:tav>
                                        <p:tav tm="100000">
                                          <p:val>
                                            <p:strVal val="#ppt_x"/>
                                          </p:val>
                                        </p:tav>
                                      </p:tavLst>
                                    </p:anim>
                                    <p:anim calcmode="lin" valueType="num">
                                      <p:cBhvr additive="base">
                                        <p:cTn id="8" dur="500" fill="hold"/>
                                        <p:tgtEl>
                                          <p:spTgt spid="614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149"/>
                                        </p:tgtEl>
                                        <p:attrNameLst>
                                          <p:attrName>style.visibility</p:attrName>
                                        </p:attrNameLst>
                                      </p:cBhvr>
                                      <p:to>
                                        <p:strVal val="visible"/>
                                      </p:to>
                                    </p:set>
                                    <p:anim calcmode="lin" valueType="num">
                                      <p:cBhvr additive="base">
                                        <p:cTn id="13" dur="500" fill="hold"/>
                                        <p:tgtEl>
                                          <p:spTgt spid="6149"/>
                                        </p:tgtEl>
                                        <p:attrNameLst>
                                          <p:attrName>ppt_x</p:attrName>
                                        </p:attrNameLst>
                                      </p:cBhvr>
                                      <p:tavLst>
                                        <p:tav tm="0">
                                          <p:val>
                                            <p:strVal val="1+#ppt_w/2"/>
                                          </p:val>
                                        </p:tav>
                                        <p:tav tm="100000">
                                          <p:val>
                                            <p:strVal val="#ppt_x"/>
                                          </p:val>
                                        </p:tav>
                                      </p:tavLst>
                                    </p:anim>
                                    <p:anim calcmode="lin" valueType="num">
                                      <p:cBhvr additive="base">
                                        <p:cTn id="14" dur="500" fill="hold"/>
                                        <p:tgtEl>
                                          <p:spTgt spid="614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150"/>
                                        </p:tgtEl>
                                        <p:attrNameLst>
                                          <p:attrName>style.visibility</p:attrName>
                                        </p:attrNameLst>
                                      </p:cBhvr>
                                      <p:to>
                                        <p:strVal val="visible"/>
                                      </p:to>
                                    </p:set>
                                    <p:anim calcmode="lin" valueType="num">
                                      <p:cBhvr additive="base">
                                        <p:cTn id="19" dur="500" fill="hold"/>
                                        <p:tgtEl>
                                          <p:spTgt spid="6150"/>
                                        </p:tgtEl>
                                        <p:attrNameLst>
                                          <p:attrName>ppt_x</p:attrName>
                                        </p:attrNameLst>
                                      </p:cBhvr>
                                      <p:tavLst>
                                        <p:tav tm="0">
                                          <p:val>
                                            <p:strVal val="1+#ppt_w/2"/>
                                          </p:val>
                                        </p:tav>
                                        <p:tav tm="100000">
                                          <p:val>
                                            <p:strVal val="#ppt_x"/>
                                          </p:val>
                                        </p:tav>
                                      </p:tavLst>
                                    </p:anim>
                                    <p:anim calcmode="lin" valueType="num">
                                      <p:cBhvr additive="base">
                                        <p:cTn id="20" dur="500" fill="hold"/>
                                        <p:tgtEl>
                                          <p:spTgt spid="615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8680"/>
                                        </p:tgtEl>
                                        <p:attrNameLst>
                                          <p:attrName>style.visibility</p:attrName>
                                        </p:attrNameLst>
                                      </p:cBhvr>
                                      <p:to>
                                        <p:strVal val="visible"/>
                                      </p:to>
                                    </p:set>
                                    <p:anim calcmode="lin" valueType="num">
                                      <p:cBhvr additive="base">
                                        <p:cTn id="25" dur="500" fill="hold"/>
                                        <p:tgtEl>
                                          <p:spTgt spid="28680"/>
                                        </p:tgtEl>
                                        <p:attrNameLst>
                                          <p:attrName>ppt_x</p:attrName>
                                        </p:attrNameLst>
                                      </p:cBhvr>
                                      <p:tavLst>
                                        <p:tav tm="0">
                                          <p:val>
                                            <p:strVal val="1+#ppt_w/2"/>
                                          </p:val>
                                        </p:tav>
                                        <p:tav tm="100000">
                                          <p:val>
                                            <p:strVal val="#ppt_x"/>
                                          </p:val>
                                        </p:tav>
                                      </p:tavLst>
                                    </p:anim>
                                    <p:anim calcmode="lin" valueType="num">
                                      <p:cBhvr additive="base">
                                        <p:cTn id="26" dur="500" fill="hold"/>
                                        <p:tgtEl>
                                          <p:spTgt spid="286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9" grpId="0"/>
      <p:bldP spid="6150" grpId="0"/>
      <p:bldP spid="2868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Box 6"/>
          <p:cNvSpPr txBox="1">
            <a:spLocks noChangeArrowheads="1"/>
          </p:cNvSpPr>
          <p:nvPr/>
        </p:nvSpPr>
        <p:spPr bwMode="auto">
          <a:xfrm>
            <a:off x="5216525" y="528638"/>
            <a:ext cx="3770313" cy="1323975"/>
          </a:xfrm>
          <a:prstGeom prst="rect">
            <a:avLst/>
          </a:prstGeom>
          <a:noFill/>
          <a:ln w="9525">
            <a:noFill/>
            <a:miter lim="800000"/>
            <a:headEnd/>
            <a:tailEnd/>
          </a:ln>
        </p:spPr>
        <p:txBody>
          <a:bodyPr>
            <a:spAutoFit/>
          </a:bodyPr>
          <a:lstStyle/>
          <a:p>
            <a:pPr eaLnBrk="1" hangingPunct="1"/>
            <a:r>
              <a:rPr lang="en-US" altLang="en-US" sz="2000" b="1">
                <a:solidFill>
                  <a:srgbClr val="C00000"/>
                </a:solidFill>
                <a:cs typeface="Arial" pitchFamily="34" charset="0"/>
              </a:rPr>
              <a:t>A. Shall inform the client in writing that a portion of the fee may be due or claimed by predecessor lawyer.</a:t>
            </a:r>
            <a:endParaRPr lang="en-US" altLang="en-US" sz="1200" b="1">
              <a:solidFill>
                <a:srgbClr val="C00000"/>
              </a:solidFill>
              <a:cs typeface="Arial" pitchFamily="34" charset="0"/>
            </a:endParaRP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6324" name="TextBox 4"/>
          <p:cNvSpPr txBox="1">
            <a:spLocks noChangeArrowheads="1"/>
          </p:cNvSpPr>
          <p:nvPr/>
        </p:nvSpPr>
        <p:spPr bwMode="auto">
          <a:xfrm>
            <a:off x="5218113" y="2171700"/>
            <a:ext cx="3925887" cy="1323975"/>
          </a:xfrm>
          <a:prstGeom prst="rect">
            <a:avLst/>
          </a:prstGeom>
          <a:noFill/>
          <a:ln w="9525">
            <a:noFill/>
            <a:miter lim="800000"/>
            <a:headEnd/>
            <a:tailEnd/>
          </a:ln>
        </p:spPr>
        <p:txBody>
          <a:bodyPr>
            <a:spAutoFit/>
          </a:bodyPr>
          <a:lstStyle/>
          <a:p>
            <a:pPr eaLnBrk="1" hangingPunct="1"/>
            <a:r>
              <a:rPr lang="en-US" altLang="en-US" sz="2000" b="1">
                <a:solidFill>
                  <a:srgbClr val="C00000"/>
                </a:solidFill>
                <a:cs typeface="Arial" pitchFamily="34" charset="0"/>
              </a:rPr>
              <a:t>B. Shall not charge client for negotiating predecessor counsel’s fee if it does not increase the client’s share.</a:t>
            </a:r>
            <a:endParaRPr lang="en-US" altLang="en-US" sz="1600">
              <a:solidFill>
                <a:srgbClr val="C00000"/>
              </a:solidFill>
              <a:cs typeface="Arial" pitchFamily="34" charset="0"/>
            </a:endParaRPr>
          </a:p>
        </p:txBody>
      </p:sp>
      <p:sp>
        <p:nvSpPr>
          <p:cNvPr id="56325" name="TextBox 5"/>
          <p:cNvSpPr txBox="1">
            <a:spLocks noChangeArrowheads="1"/>
          </p:cNvSpPr>
          <p:nvPr/>
        </p:nvSpPr>
        <p:spPr bwMode="auto">
          <a:xfrm>
            <a:off x="5264150" y="3765550"/>
            <a:ext cx="3490913" cy="1630363"/>
          </a:xfrm>
          <a:prstGeom prst="rect">
            <a:avLst/>
          </a:prstGeom>
          <a:noFill/>
          <a:ln w="9525">
            <a:noFill/>
            <a:miter lim="800000"/>
            <a:headEnd/>
            <a:tailEnd/>
          </a:ln>
        </p:spPr>
        <p:txBody>
          <a:bodyPr>
            <a:spAutoFit/>
          </a:bodyPr>
          <a:lstStyle/>
          <a:p>
            <a:pPr eaLnBrk="1" hangingPunct="1"/>
            <a:r>
              <a:rPr lang="en-US" altLang="en-US" sz="2000" b="1">
                <a:solidFill>
                  <a:srgbClr val="C00000"/>
                </a:solidFill>
                <a:cs typeface="Arial" pitchFamily="34" charset="0"/>
              </a:rPr>
              <a:t>C. If you negotiate with predecessor counsel, shall obtain informed consent from client to any conflict from your dual roles.</a:t>
            </a:r>
          </a:p>
        </p:txBody>
      </p:sp>
      <p:sp>
        <p:nvSpPr>
          <p:cNvPr id="56326" name="TextBox 6"/>
          <p:cNvSpPr txBox="1">
            <a:spLocks noChangeArrowheads="1"/>
          </p:cNvSpPr>
          <p:nvPr/>
        </p:nvSpPr>
        <p:spPr bwMode="auto">
          <a:xfrm>
            <a:off x="5264150" y="6027738"/>
            <a:ext cx="3841750" cy="400050"/>
          </a:xfrm>
          <a:prstGeom prst="rect">
            <a:avLst/>
          </a:prstGeom>
          <a:noFill/>
          <a:ln w="9525">
            <a:noFill/>
            <a:miter lim="800000"/>
            <a:headEnd/>
            <a:tailEnd/>
          </a:ln>
        </p:spPr>
        <p:txBody>
          <a:bodyPr>
            <a:spAutoFit/>
          </a:bodyPr>
          <a:lstStyle/>
          <a:p>
            <a:pPr eaLnBrk="1" hangingPunct="1"/>
            <a:r>
              <a:rPr lang="en-US" altLang="en-US" sz="2000" b="1">
                <a:solidFill>
                  <a:srgbClr val="C00000"/>
                </a:solidFill>
                <a:cs typeface="Arial" pitchFamily="34" charset="0"/>
              </a:rPr>
              <a:t>D. A, B &amp; C</a:t>
            </a:r>
          </a:p>
        </p:txBody>
      </p:sp>
      <p:pic>
        <p:nvPicPr>
          <p:cNvPr id="39943" name="Picture 11" descr="TBP Foundation _color.png"/>
          <p:cNvPicPr>
            <a:picLocks noChangeAspect="1"/>
          </p:cNvPicPr>
          <p:nvPr/>
        </p:nvPicPr>
        <p:blipFill>
          <a:blip r:embed="rId3" cstate="print"/>
          <a:srcRect/>
          <a:stretch>
            <a:fillRect/>
          </a:stretch>
        </p:blipFill>
        <p:spPr bwMode="auto">
          <a:xfrm>
            <a:off x="511175" y="266700"/>
            <a:ext cx="1995488" cy="588963"/>
          </a:xfrm>
          <a:prstGeom prst="rect">
            <a:avLst/>
          </a:prstGeom>
          <a:noFill/>
          <a:ln w="9525">
            <a:noFill/>
            <a:miter lim="800000"/>
            <a:headEnd/>
            <a:tailEnd/>
          </a:ln>
        </p:spPr>
      </p:pic>
      <p:sp>
        <p:nvSpPr>
          <p:cNvPr id="10" name="Rectangle 5"/>
          <p:cNvSpPr>
            <a:spLocks noChangeArrowheads="1"/>
          </p:cNvSpPr>
          <p:nvPr/>
        </p:nvSpPr>
        <p:spPr bwMode="auto">
          <a:xfrm>
            <a:off x="157163" y="1220788"/>
            <a:ext cx="4784725" cy="1570037"/>
          </a:xfrm>
          <a:prstGeom prst="rect">
            <a:avLst/>
          </a:prstGeom>
          <a:noFill/>
          <a:ln w="9525">
            <a:noFill/>
            <a:miter lim="800000"/>
            <a:headEnd/>
            <a:tailEnd/>
          </a:ln>
        </p:spPr>
        <p:txBody>
          <a:bodyPr>
            <a:spAutoFit/>
          </a:bodyPr>
          <a:lstStyle/>
          <a:p>
            <a:pPr eaLnBrk="1" hangingPunct="1">
              <a:defRPr/>
            </a:pPr>
            <a:r>
              <a:rPr lang="en-US" altLang="en-US" sz="2400" b="1" dirty="0">
                <a:solidFill>
                  <a:schemeClr val="tx2">
                    <a:lumMod val="65000"/>
                    <a:lumOff val="35000"/>
                  </a:schemeClr>
                </a:solidFill>
                <a:latin typeface="Arial" charset="0"/>
                <a:cs typeface="Arial" charset="0"/>
              </a:rPr>
              <a:t>5. You accept a contingent fee matter after the client discharged her first lawyer.  You: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anim calcmode="lin" valueType="num">
                                      <p:cBhvr additive="base">
                                        <p:cTn id="7" dur="500" fill="hold"/>
                                        <p:tgtEl>
                                          <p:spTgt spid="56322"/>
                                        </p:tgtEl>
                                        <p:attrNameLst>
                                          <p:attrName>ppt_x</p:attrName>
                                        </p:attrNameLst>
                                      </p:cBhvr>
                                      <p:tavLst>
                                        <p:tav tm="0">
                                          <p:val>
                                            <p:strVal val="1+#ppt_w/2"/>
                                          </p:val>
                                        </p:tav>
                                        <p:tav tm="100000">
                                          <p:val>
                                            <p:strVal val="#ppt_x"/>
                                          </p:val>
                                        </p:tav>
                                      </p:tavLst>
                                    </p:anim>
                                    <p:anim calcmode="lin" valueType="num">
                                      <p:cBhvr additive="base">
                                        <p:cTn id="8" dur="500" fill="hold"/>
                                        <p:tgtEl>
                                          <p:spTgt spid="563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6324"/>
                                        </p:tgtEl>
                                        <p:attrNameLst>
                                          <p:attrName>style.visibility</p:attrName>
                                        </p:attrNameLst>
                                      </p:cBhvr>
                                      <p:to>
                                        <p:strVal val="visible"/>
                                      </p:to>
                                    </p:set>
                                    <p:anim calcmode="lin" valueType="num">
                                      <p:cBhvr additive="base">
                                        <p:cTn id="13" dur="500" fill="hold"/>
                                        <p:tgtEl>
                                          <p:spTgt spid="56324"/>
                                        </p:tgtEl>
                                        <p:attrNameLst>
                                          <p:attrName>ppt_x</p:attrName>
                                        </p:attrNameLst>
                                      </p:cBhvr>
                                      <p:tavLst>
                                        <p:tav tm="0">
                                          <p:val>
                                            <p:strVal val="1+#ppt_w/2"/>
                                          </p:val>
                                        </p:tav>
                                        <p:tav tm="100000">
                                          <p:val>
                                            <p:strVal val="#ppt_x"/>
                                          </p:val>
                                        </p:tav>
                                      </p:tavLst>
                                    </p:anim>
                                    <p:anim calcmode="lin" valueType="num">
                                      <p:cBhvr additive="base">
                                        <p:cTn id="14" dur="500" fill="hold"/>
                                        <p:tgtEl>
                                          <p:spTgt spid="5632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6325"/>
                                        </p:tgtEl>
                                        <p:attrNameLst>
                                          <p:attrName>style.visibility</p:attrName>
                                        </p:attrNameLst>
                                      </p:cBhvr>
                                      <p:to>
                                        <p:strVal val="visible"/>
                                      </p:to>
                                    </p:set>
                                    <p:anim calcmode="lin" valueType="num">
                                      <p:cBhvr additive="base">
                                        <p:cTn id="19" dur="500" fill="hold"/>
                                        <p:tgtEl>
                                          <p:spTgt spid="56325"/>
                                        </p:tgtEl>
                                        <p:attrNameLst>
                                          <p:attrName>ppt_x</p:attrName>
                                        </p:attrNameLst>
                                      </p:cBhvr>
                                      <p:tavLst>
                                        <p:tav tm="0">
                                          <p:val>
                                            <p:strVal val="1+#ppt_w/2"/>
                                          </p:val>
                                        </p:tav>
                                        <p:tav tm="100000">
                                          <p:val>
                                            <p:strVal val="#ppt_x"/>
                                          </p:val>
                                        </p:tav>
                                      </p:tavLst>
                                    </p:anim>
                                    <p:anim calcmode="lin" valueType="num">
                                      <p:cBhvr additive="base">
                                        <p:cTn id="20" dur="500" fill="hold"/>
                                        <p:tgtEl>
                                          <p:spTgt spid="5632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6326"/>
                                        </p:tgtEl>
                                        <p:attrNameLst>
                                          <p:attrName>style.visibility</p:attrName>
                                        </p:attrNameLst>
                                      </p:cBhvr>
                                      <p:to>
                                        <p:strVal val="visible"/>
                                      </p:to>
                                    </p:set>
                                    <p:anim calcmode="lin" valueType="num">
                                      <p:cBhvr additive="base">
                                        <p:cTn id="25" dur="500" fill="hold"/>
                                        <p:tgtEl>
                                          <p:spTgt spid="56326"/>
                                        </p:tgtEl>
                                        <p:attrNameLst>
                                          <p:attrName>ppt_x</p:attrName>
                                        </p:attrNameLst>
                                      </p:cBhvr>
                                      <p:tavLst>
                                        <p:tav tm="0">
                                          <p:val>
                                            <p:strVal val="1+#ppt_w/2"/>
                                          </p:val>
                                        </p:tav>
                                        <p:tav tm="100000">
                                          <p:val>
                                            <p:strVal val="#ppt_x"/>
                                          </p:val>
                                        </p:tav>
                                      </p:tavLst>
                                    </p:anim>
                                    <p:anim calcmode="lin" valueType="num">
                                      <p:cBhvr additive="base">
                                        <p:cTn id="26" dur="500" fill="hold"/>
                                        <p:tgtEl>
                                          <p:spTgt spid="563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4" grpId="0"/>
      <p:bldP spid="56325" grpId="0"/>
      <p:bldP spid="563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6"/>
          <p:cNvSpPr txBox="1">
            <a:spLocks noChangeArrowheads="1"/>
          </p:cNvSpPr>
          <p:nvPr/>
        </p:nvSpPr>
        <p:spPr bwMode="auto">
          <a:xfrm>
            <a:off x="5216525" y="528638"/>
            <a:ext cx="3770313" cy="400050"/>
          </a:xfrm>
          <a:prstGeom prst="rect">
            <a:avLst/>
          </a:prstGeom>
          <a:noFill/>
          <a:ln w="9525">
            <a:noFill/>
            <a:miter lim="800000"/>
            <a:headEnd/>
            <a:tailEnd/>
          </a:ln>
        </p:spPr>
        <p:txBody>
          <a:bodyPr>
            <a:spAutoFit/>
          </a:bodyPr>
          <a:lstStyle/>
          <a:p>
            <a:pPr eaLnBrk="1" hangingPunct="1"/>
            <a:r>
              <a:rPr lang="en-US" altLang="en-US" sz="2000" b="1">
                <a:solidFill>
                  <a:srgbClr val="C00000"/>
                </a:solidFill>
                <a:cs typeface="Arial" pitchFamily="34" charset="0"/>
              </a:rPr>
              <a:t>ANSWER: D. A, B &amp; C.</a:t>
            </a:r>
            <a:endParaRPr lang="en-US" altLang="en-US" sz="1200" b="1">
              <a:solidFill>
                <a:srgbClr val="C00000"/>
              </a:solidFill>
              <a:cs typeface="Arial" pitchFamily="34" charset="0"/>
            </a:endParaRP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0724" name="TextBox 4"/>
          <p:cNvSpPr txBox="1">
            <a:spLocks noChangeArrowheads="1"/>
          </p:cNvSpPr>
          <p:nvPr/>
        </p:nvSpPr>
        <p:spPr bwMode="auto">
          <a:xfrm>
            <a:off x="5218113" y="989013"/>
            <a:ext cx="3925887" cy="585787"/>
          </a:xfrm>
          <a:prstGeom prst="rect">
            <a:avLst/>
          </a:prstGeom>
          <a:noFill/>
          <a:ln w="9525">
            <a:noFill/>
            <a:miter lim="800000"/>
            <a:headEnd/>
            <a:tailEnd/>
          </a:ln>
        </p:spPr>
        <p:txBody>
          <a:bodyPr>
            <a:spAutoFit/>
          </a:bodyPr>
          <a:lstStyle/>
          <a:p>
            <a:pPr eaLnBrk="1" hangingPunct="1"/>
            <a:r>
              <a:rPr lang="en-US" altLang="en-US" sz="1600" b="1">
                <a:solidFill>
                  <a:srgbClr val="042E82"/>
                </a:solidFill>
                <a:cs typeface="Arial" pitchFamily="34" charset="0"/>
              </a:rPr>
              <a:t>ABA Formal Opinion 487 - </a:t>
            </a:r>
            <a:r>
              <a:rPr lang="en-US" altLang="en-US" sz="1600">
                <a:solidFill>
                  <a:srgbClr val="042E82"/>
                </a:solidFill>
                <a:cs typeface="Arial" pitchFamily="34" charset="0"/>
              </a:rPr>
              <a:t>Fee Division with Client's Prior Counsel</a:t>
            </a:r>
          </a:p>
        </p:txBody>
      </p:sp>
      <p:sp>
        <p:nvSpPr>
          <p:cNvPr id="30725" name="TextBox 5"/>
          <p:cNvSpPr txBox="1">
            <a:spLocks noChangeArrowheads="1"/>
          </p:cNvSpPr>
          <p:nvPr/>
        </p:nvSpPr>
        <p:spPr bwMode="auto">
          <a:xfrm>
            <a:off x="5218113" y="1658938"/>
            <a:ext cx="3749675" cy="1200150"/>
          </a:xfrm>
          <a:prstGeom prst="rect">
            <a:avLst/>
          </a:prstGeom>
          <a:noFill/>
          <a:ln w="9525">
            <a:noFill/>
            <a:miter lim="800000"/>
            <a:headEnd/>
            <a:tailEnd/>
          </a:ln>
        </p:spPr>
        <p:txBody>
          <a:bodyPr>
            <a:spAutoFit/>
          </a:bodyPr>
          <a:lstStyle/>
          <a:p>
            <a:pPr eaLnBrk="1" hangingPunct="1"/>
            <a:r>
              <a:rPr lang="en-US" altLang="en-US" sz="1200">
                <a:solidFill>
                  <a:srgbClr val="042E82"/>
                </a:solidFill>
                <a:cs typeface="Arial" pitchFamily="34" charset="0"/>
              </a:rPr>
              <a:t>“Just as in any contingent fee matter, the successor counsel must comply with both Model Rule 1.5(b) in describing the rate or basis of the fee and with Model Rule 1.5(c)’s requirement that the written fee agreement include the method of determining the fee.”</a:t>
            </a:r>
            <a:endParaRPr lang="en-US" altLang="en-US" sz="1200" b="1">
              <a:solidFill>
                <a:srgbClr val="042E82"/>
              </a:solidFill>
              <a:cs typeface="Arial" pitchFamily="34" charset="0"/>
            </a:endParaRPr>
          </a:p>
        </p:txBody>
      </p:sp>
      <p:sp>
        <p:nvSpPr>
          <p:cNvPr id="30726" name="TextBox 6"/>
          <p:cNvSpPr txBox="1">
            <a:spLocks noChangeArrowheads="1"/>
          </p:cNvSpPr>
          <p:nvPr/>
        </p:nvSpPr>
        <p:spPr bwMode="auto">
          <a:xfrm>
            <a:off x="5264150" y="4300538"/>
            <a:ext cx="3841750" cy="1016000"/>
          </a:xfrm>
          <a:prstGeom prst="rect">
            <a:avLst/>
          </a:prstGeom>
          <a:noFill/>
          <a:ln w="9525">
            <a:noFill/>
            <a:miter lim="800000"/>
            <a:headEnd/>
            <a:tailEnd/>
          </a:ln>
        </p:spPr>
        <p:txBody>
          <a:bodyPr>
            <a:spAutoFit/>
          </a:bodyPr>
          <a:lstStyle/>
          <a:p>
            <a:pPr eaLnBrk="1" hangingPunct="1"/>
            <a:r>
              <a:rPr lang="en-US" altLang="en-US" sz="1200">
                <a:solidFill>
                  <a:srgbClr val="042E82"/>
                </a:solidFill>
                <a:cs typeface="Arial" pitchFamily="34" charset="0"/>
              </a:rPr>
              <a:t>See also </a:t>
            </a:r>
            <a:r>
              <a:rPr lang="en-US" altLang="en-US" sz="1200" b="1" i="1">
                <a:solidFill>
                  <a:srgbClr val="042E82"/>
                </a:solidFill>
                <a:cs typeface="Arial" pitchFamily="34" charset="0"/>
              </a:rPr>
              <a:t>Plaza Shoe v. Hermel, Inc., 636 S.W.2d 53 (Mo. 1982). </a:t>
            </a:r>
            <a:r>
              <a:rPr lang="en-US" altLang="en-US" sz="1200">
                <a:solidFill>
                  <a:srgbClr val="042E82"/>
                </a:solidFill>
                <a:cs typeface="Arial" pitchFamily="34" charset="0"/>
              </a:rPr>
              <a:t>Lawyer with contingent fee discharged without cause may recover quantum meruit upon occurrence of the contingency.</a:t>
            </a:r>
            <a:endParaRPr lang="en-US" altLang="en-US" sz="1600">
              <a:solidFill>
                <a:srgbClr val="042E82"/>
              </a:solidFill>
              <a:cs typeface="Arial" pitchFamily="34" charset="0"/>
            </a:endParaRPr>
          </a:p>
          <a:p>
            <a:pPr eaLnBrk="1" hangingPunct="1"/>
            <a:endParaRPr lang="en-US" altLang="en-US" sz="1200">
              <a:solidFill>
                <a:srgbClr val="042E82"/>
              </a:solidFill>
              <a:cs typeface="Arial" pitchFamily="34" charset="0"/>
            </a:endParaRPr>
          </a:p>
        </p:txBody>
      </p:sp>
      <p:pic>
        <p:nvPicPr>
          <p:cNvPr id="41991" name="Picture 11" descr="TBP Foundation _color.png"/>
          <p:cNvPicPr>
            <a:picLocks noChangeAspect="1"/>
          </p:cNvPicPr>
          <p:nvPr/>
        </p:nvPicPr>
        <p:blipFill>
          <a:blip r:embed="rId3" cstate="print"/>
          <a:srcRect/>
          <a:stretch>
            <a:fillRect/>
          </a:stretch>
        </p:blipFill>
        <p:spPr bwMode="auto">
          <a:xfrm>
            <a:off x="511175" y="266700"/>
            <a:ext cx="1995488" cy="588963"/>
          </a:xfrm>
          <a:prstGeom prst="rect">
            <a:avLst/>
          </a:prstGeom>
          <a:noFill/>
          <a:ln w="9525">
            <a:noFill/>
            <a:miter lim="800000"/>
            <a:headEnd/>
            <a:tailEnd/>
          </a:ln>
        </p:spPr>
      </p:pic>
      <p:sp>
        <p:nvSpPr>
          <p:cNvPr id="10" name="Rectangle 5"/>
          <p:cNvSpPr>
            <a:spLocks noChangeArrowheads="1"/>
          </p:cNvSpPr>
          <p:nvPr/>
        </p:nvSpPr>
        <p:spPr bwMode="auto">
          <a:xfrm>
            <a:off x="157163" y="1220788"/>
            <a:ext cx="4784725" cy="1570037"/>
          </a:xfrm>
          <a:prstGeom prst="rect">
            <a:avLst/>
          </a:prstGeom>
          <a:noFill/>
          <a:ln w="9525">
            <a:noFill/>
            <a:miter lim="800000"/>
            <a:headEnd/>
            <a:tailEnd/>
          </a:ln>
        </p:spPr>
        <p:txBody>
          <a:bodyPr>
            <a:spAutoFit/>
          </a:bodyPr>
          <a:lstStyle/>
          <a:p>
            <a:pPr eaLnBrk="1" hangingPunct="1">
              <a:defRPr/>
            </a:pPr>
            <a:r>
              <a:rPr lang="en-US" altLang="en-US" sz="2400" b="1" dirty="0">
                <a:solidFill>
                  <a:schemeClr val="tx2">
                    <a:lumMod val="65000"/>
                    <a:lumOff val="35000"/>
                  </a:schemeClr>
                </a:solidFill>
                <a:latin typeface="Arial" charset="0"/>
                <a:cs typeface="Arial" charset="0"/>
              </a:rPr>
              <a:t>5. You accept a contingent fee matter after the client discharged her first lawyer.  You:</a:t>
            </a:r>
          </a:p>
        </p:txBody>
      </p:sp>
      <p:sp>
        <p:nvSpPr>
          <p:cNvPr id="30729" name="TextBox 8"/>
          <p:cNvSpPr txBox="1">
            <a:spLocks noChangeArrowheads="1"/>
          </p:cNvSpPr>
          <p:nvPr/>
        </p:nvSpPr>
        <p:spPr bwMode="auto">
          <a:xfrm>
            <a:off x="5218113" y="2863850"/>
            <a:ext cx="3925887" cy="1384300"/>
          </a:xfrm>
          <a:prstGeom prst="rect">
            <a:avLst/>
          </a:prstGeom>
          <a:noFill/>
          <a:ln w="9525">
            <a:noFill/>
            <a:miter lim="800000"/>
            <a:headEnd/>
            <a:tailEnd/>
          </a:ln>
        </p:spPr>
        <p:txBody>
          <a:bodyPr>
            <a:spAutoFit/>
          </a:bodyPr>
          <a:lstStyle/>
          <a:p>
            <a:pPr eaLnBrk="1" hangingPunct="1"/>
            <a:r>
              <a:rPr lang="en-US" altLang="en-US" sz="1200">
                <a:solidFill>
                  <a:srgbClr val="042E82"/>
                </a:solidFill>
                <a:cs typeface="Arial" pitchFamily="34" charset="0"/>
              </a:rPr>
              <a:t>“[B]oth rules are designed to ensure that the client has a clear understanding of the total legal fee, how it is to be computed, when it is to be paid, and by whom.  A contingent fee agreement that fails to mention that some portion of the fee may be due to or claimed by the first counsel in circumstances addressed by this opinion is inconsistent with these requirements.”</a:t>
            </a:r>
          </a:p>
        </p:txBody>
      </p:sp>
      <p:sp>
        <p:nvSpPr>
          <p:cNvPr id="30730" name="TextBox 10"/>
          <p:cNvSpPr txBox="1">
            <a:spLocks noChangeArrowheads="1"/>
          </p:cNvSpPr>
          <p:nvPr/>
        </p:nvSpPr>
        <p:spPr bwMode="auto">
          <a:xfrm>
            <a:off x="157163" y="2757488"/>
            <a:ext cx="4719637" cy="647700"/>
          </a:xfrm>
          <a:prstGeom prst="rect">
            <a:avLst/>
          </a:prstGeom>
          <a:noFill/>
          <a:ln w="9525">
            <a:noFill/>
            <a:miter lim="800000"/>
            <a:headEnd/>
            <a:tailEnd/>
          </a:ln>
        </p:spPr>
        <p:txBody>
          <a:bodyPr>
            <a:spAutoFit/>
          </a:bodyPr>
          <a:lstStyle/>
          <a:p>
            <a:pPr eaLnBrk="1" hangingPunct="1"/>
            <a:r>
              <a:rPr lang="en-US" altLang="en-US" sz="1200" b="1" i="1">
                <a:solidFill>
                  <a:srgbClr val="042E82"/>
                </a:solidFill>
                <a:cs typeface="Arial" pitchFamily="34" charset="0"/>
              </a:rPr>
              <a:t>Galanis v Lyons &amp; Truitt</a:t>
            </a:r>
            <a:r>
              <a:rPr lang="en-US" altLang="en-US" sz="1200" b="1">
                <a:solidFill>
                  <a:srgbClr val="042E82"/>
                </a:solidFill>
                <a:cs typeface="Arial" pitchFamily="34" charset="0"/>
              </a:rPr>
              <a:t>, 715 N.E.2d 858 (Ind. 1999).  </a:t>
            </a:r>
            <a:r>
              <a:rPr lang="en-US" altLang="en-US" sz="1200">
                <a:solidFill>
                  <a:srgbClr val="042E82"/>
                </a:solidFill>
                <a:cs typeface="Arial" pitchFamily="34" charset="0"/>
              </a:rPr>
              <a:t>Successor attorney who fails to contract away predeccesor counsel’s fee is liable for that fee from her portion.</a:t>
            </a:r>
            <a:endParaRPr lang="en-US" altLang="en-US" sz="1600">
              <a:solidFill>
                <a:srgbClr val="042E82"/>
              </a:solidFill>
              <a:cs typeface="Arial" pitchFamily="34" charset="0"/>
            </a:endParaRPr>
          </a:p>
        </p:txBody>
      </p:sp>
      <p:sp>
        <p:nvSpPr>
          <p:cNvPr id="30731" name="TextBox 11"/>
          <p:cNvSpPr txBox="1">
            <a:spLocks noChangeArrowheads="1"/>
          </p:cNvSpPr>
          <p:nvPr/>
        </p:nvSpPr>
        <p:spPr bwMode="auto">
          <a:xfrm>
            <a:off x="157163" y="3446463"/>
            <a:ext cx="4746625" cy="830262"/>
          </a:xfrm>
          <a:prstGeom prst="rect">
            <a:avLst/>
          </a:prstGeom>
          <a:noFill/>
          <a:ln w="9525">
            <a:noFill/>
            <a:miter lim="800000"/>
            <a:headEnd/>
            <a:tailEnd/>
          </a:ln>
        </p:spPr>
        <p:txBody>
          <a:bodyPr>
            <a:spAutoFit/>
          </a:bodyPr>
          <a:lstStyle/>
          <a:p>
            <a:pPr eaLnBrk="1" hangingPunct="1"/>
            <a:r>
              <a:rPr lang="en-US" altLang="en-US" sz="1200" b="1" i="1">
                <a:solidFill>
                  <a:srgbClr val="042E82"/>
                </a:solidFill>
                <a:cs typeface="Arial" pitchFamily="34" charset="0"/>
              </a:rPr>
              <a:t>In re Saar</a:t>
            </a:r>
            <a:r>
              <a:rPr lang="en-US" altLang="en-US" sz="1200" b="1">
                <a:solidFill>
                  <a:srgbClr val="042E82"/>
                </a:solidFill>
                <a:cs typeface="Arial" pitchFamily="34" charset="0"/>
              </a:rPr>
              <a:t>, 106 N.E.2d 1037 (Ind. 2018).</a:t>
            </a:r>
            <a:r>
              <a:rPr lang="en-US" altLang="en-US" sz="1200">
                <a:solidFill>
                  <a:srgbClr val="042E82"/>
                </a:solidFill>
                <a:cs typeface="Arial" pitchFamily="34" charset="0"/>
              </a:rPr>
              <a:t> Successor lawyer accepted case on same fee terms as predecessor counsel, 35%.  Upon settlement SL kept 35% and negotiated $2,000 fee with PL, resulting in 46% fee, violating I.R.P.C. 1.5(a).</a:t>
            </a:r>
            <a:endParaRPr lang="en-US" altLang="en-US" sz="1200" b="1" i="1">
              <a:solidFill>
                <a:srgbClr val="042E82"/>
              </a:solidFill>
              <a:cs typeface="Arial" pitchFamily="34" charset="0"/>
            </a:endParaRPr>
          </a:p>
        </p:txBody>
      </p:sp>
      <p:sp>
        <p:nvSpPr>
          <p:cNvPr id="30732" name="TextBox 12"/>
          <p:cNvSpPr txBox="1">
            <a:spLocks noChangeArrowheads="1"/>
          </p:cNvSpPr>
          <p:nvPr/>
        </p:nvSpPr>
        <p:spPr bwMode="auto">
          <a:xfrm>
            <a:off x="142875" y="4316413"/>
            <a:ext cx="4852988" cy="1570037"/>
          </a:xfrm>
          <a:prstGeom prst="rect">
            <a:avLst/>
          </a:prstGeom>
          <a:noFill/>
          <a:ln w="9525">
            <a:noFill/>
            <a:miter lim="800000"/>
            <a:headEnd/>
            <a:tailEnd/>
          </a:ln>
        </p:spPr>
        <p:txBody>
          <a:bodyPr>
            <a:spAutoFit/>
          </a:bodyPr>
          <a:lstStyle/>
          <a:p>
            <a:pPr marL="0" lvl="1" eaLnBrk="1" hangingPunct="1"/>
            <a:r>
              <a:rPr lang="en-US" altLang="en-US" sz="1200">
                <a:solidFill>
                  <a:srgbClr val="042E82"/>
                </a:solidFill>
                <a:cs typeface="Arial" pitchFamily="34" charset="0"/>
              </a:rPr>
              <a:t>A conversion clause was invalidated because it wasn’t quantum meruit in, </a:t>
            </a:r>
            <a:r>
              <a:rPr lang="en-US" altLang="en-US" sz="1200" b="1" i="1">
                <a:solidFill>
                  <a:srgbClr val="042E82"/>
                </a:solidFill>
                <a:cs typeface="Arial" pitchFamily="34" charset="0"/>
              </a:rPr>
              <a:t>Angino &amp; Rovner v. Lessin</a:t>
            </a:r>
            <a:r>
              <a:rPr lang="en-US" altLang="en-US" sz="1200" b="1">
                <a:solidFill>
                  <a:srgbClr val="042E82"/>
                </a:solidFill>
                <a:cs typeface="Arial" pitchFamily="34" charset="0"/>
              </a:rPr>
              <a:t>, 131 A.3d 502 (Pa.Supp.Ct. 2016)</a:t>
            </a:r>
            <a:r>
              <a:rPr lang="en-US" altLang="en-US" sz="1200">
                <a:solidFill>
                  <a:srgbClr val="042E82"/>
                </a:solidFill>
                <a:cs typeface="Arial" pitchFamily="34" charset="0"/>
              </a:rPr>
              <a:t>. Pennsylvania requires quantum meruit recovery for discharged contingent fee attorney; any other recovery is a penalty for severing the relationship.  Attorney argued contract termination provision was included to protect from quantum meruit limitation.  Court held that was why the provision was unenforceable even though the client did not claim it was unconscionable or unethical.</a:t>
            </a:r>
          </a:p>
        </p:txBody>
      </p:sp>
      <p:sp>
        <p:nvSpPr>
          <p:cNvPr id="30733" name="TextBox 13"/>
          <p:cNvSpPr txBox="1">
            <a:spLocks noChangeArrowheads="1"/>
          </p:cNvSpPr>
          <p:nvPr/>
        </p:nvSpPr>
        <p:spPr bwMode="auto">
          <a:xfrm>
            <a:off x="114300" y="6130925"/>
            <a:ext cx="4781550" cy="460375"/>
          </a:xfrm>
          <a:prstGeom prst="rect">
            <a:avLst/>
          </a:prstGeom>
          <a:noFill/>
          <a:ln w="9525">
            <a:noFill/>
            <a:miter lim="800000"/>
            <a:headEnd/>
            <a:tailEnd/>
          </a:ln>
        </p:spPr>
        <p:txBody>
          <a:bodyPr>
            <a:spAutoFit/>
          </a:bodyPr>
          <a:lstStyle/>
          <a:p>
            <a:pPr eaLnBrk="1" hangingPunct="1"/>
            <a:r>
              <a:rPr lang="en-US" altLang="en-US" sz="1200">
                <a:solidFill>
                  <a:srgbClr val="042E82"/>
                </a:solidFill>
                <a:cs typeface="Arial" pitchFamily="34" charset="0"/>
              </a:rPr>
              <a:t>To see what happens when a lawyer pursues improper charging liens see </a:t>
            </a:r>
            <a:r>
              <a:rPr lang="en-US" altLang="en-US" sz="1200" b="1" i="1">
                <a:solidFill>
                  <a:srgbClr val="042E82"/>
                </a:solidFill>
                <a:cs typeface="Arial" pitchFamily="34" charset="0"/>
              </a:rPr>
              <a:t>Moore v. BPR, </a:t>
            </a:r>
            <a:r>
              <a:rPr lang="en-US" altLang="en-US" sz="1200" b="1">
                <a:solidFill>
                  <a:srgbClr val="042E82"/>
                </a:solidFill>
                <a:cs typeface="Arial" pitchFamily="34" charset="0"/>
              </a:rPr>
              <a:t>576 S.W.3d 341 (Tenn. 2019).</a:t>
            </a:r>
            <a:endParaRPr lang="en-US" altLang="en-US" sz="1200">
              <a:solidFill>
                <a:srgbClr val="042E82"/>
              </a:solidFill>
              <a:cs typeface="Arial" pitchFamily="34" charset="0"/>
            </a:endParaRPr>
          </a:p>
        </p:txBody>
      </p:sp>
      <p:sp>
        <p:nvSpPr>
          <p:cNvPr id="14" name="TextBox 13"/>
          <p:cNvSpPr txBox="1">
            <a:spLocks noChangeArrowheads="1"/>
          </p:cNvSpPr>
          <p:nvPr/>
        </p:nvSpPr>
        <p:spPr bwMode="auto">
          <a:xfrm>
            <a:off x="5254625" y="5121275"/>
            <a:ext cx="3889375" cy="1200150"/>
          </a:xfrm>
          <a:prstGeom prst="rect">
            <a:avLst/>
          </a:prstGeom>
          <a:noFill/>
          <a:ln w="9525">
            <a:noFill/>
            <a:miter lim="800000"/>
            <a:headEnd/>
            <a:tailEnd/>
          </a:ln>
        </p:spPr>
        <p:txBody>
          <a:bodyPr>
            <a:spAutoFit/>
          </a:bodyPr>
          <a:lstStyle/>
          <a:p>
            <a:pPr eaLnBrk="1" hangingPunct="1"/>
            <a:r>
              <a:rPr lang="en-US" altLang="en-US" sz="1200">
                <a:solidFill>
                  <a:srgbClr val="042E82"/>
                </a:solidFill>
                <a:cs typeface="Arial" pitchFamily="34" charset="0"/>
              </a:rPr>
              <a:t>For a look at what a quantum meruit analysis looks like (it ain’t hours multiplied by rate) see, </a:t>
            </a:r>
            <a:r>
              <a:rPr lang="en-US" altLang="en-US" sz="1200" b="1" i="1">
                <a:solidFill>
                  <a:srgbClr val="042E82"/>
                </a:solidFill>
                <a:cs typeface="Arial" pitchFamily="34" charset="0"/>
              </a:rPr>
              <a:t>Clark v. General Motors, </a:t>
            </a:r>
            <a:r>
              <a:rPr lang="en-US" altLang="en-US" sz="1200" b="1">
                <a:solidFill>
                  <a:srgbClr val="042E82"/>
                </a:solidFill>
                <a:cs typeface="Arial" pitchFamily="34" charset="0"/>
              </a:rPr>
              <a:t>161 F.Supp3d 752  (W.D.Mo. 2015).  </a:t>
            </a:r>
            <a:r>
              <a:rPr lang="en-US" altLang="en-US" sz="1200">
                <a:solidFill>
                  <a:srgbClr val="042E82"/>
                </a:solidFill>
                <a:cs typeface="Arial" pitchFamily="34" charset="0"/>
              </a:rPr>
              <a:t>Applying Missouri law, contingent fee contract of 40% was unreasonable.</a:t>
            </a:r>
          </a:p>
          <a:p>
            <a:pPr eaLnBrk="1" hangingPunct="1"/>
            <a:endParaRPr lang="en-US" altLang="en-US" sz="120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additive="base">
                                        <p:cTn id="7" dur="500" fill="hold"/>
                                        <p:tgtEl>
                                          <p:spTgt spid="30722"/>
                                        </p:tgtEl>
                                        <p:attrNameLst>
                                          <p:attrName>ppt_x</p:attrName>
                                        </p:attrNameLst>
                                      </p:cBhvr>
                                      <p:tavLst>
                                        <p:tav tm="0">
                                          <p:val>
                                            <p:strVal val="1+#ppt_w/2"/>
                                          </p:val>
                                        </p:tav>
                                        <p:tav tm="100000">
                                          <p:val>
                                            <p:strVal val="#ppt_x"/>
                                          </p:val>
                                        </p:tav>
                                      </p:tavLst>
                                    </p:anim>
                                    <p:anim calcmode="lin" valueType="num">
                                      <p:cBhvr additive="base">
                                        <p:cTn id="8" dur="500" fill="hold"/>
                                        <p:tgtEl>
                                          <p:spTgt spid="307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0724"/>
                                        </p:tgtEl>
                                        <p:attrNameLst>
                                          <p:attrName>style.visibility</p:attrName>
                                        </p:attrNameLst>
                                      </p:cBhvr>
                                      <p:to>
                                        <p:strVal val="visible"/>
                                      </p:to>
                                    </p:set>
                                    <p:anim calcmode="lin" valueType="num">
                                      <p:cBhvr additive="base">
                                        <p:cTn id="13" dur="500" fill="hold"/>
                                        <p:tgtEl>
                                          <p:spTgt spid="30724"/>
                                        </p:tgtEl>
                                        <p:attrNameLst>
                                          <p:attrName>ppt_x</p:attrName>
                                        </p:attrNameLst>
                                      </p:cBhvr>
                                      <p:tavLst>
                                        <p:tav tm="0">
                                          <p:val>
                                            <p:strVal val="1+#ppt_w/2"/>
                                          </p:val>
                                        </p:tav>
                                        <p:tav tm="100000">
                                          <p:val>
                                            <p:strVal val="#ppt_x"/>
                                          </p:val>
                                        </p:tav>
                                      </p:tavLst>
                                    </p:anim>
                                    <p:anim calcmode="lin" valueType="num">
                                      <p:cBhvr additive="base">
                                        <p:cTn id="14" dur="500" fill="hold"/>
                                        <p:tgtEl>
                                          <p:spTgt spid="3072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0725"/>
                                        </p:tgtEl>
                                        <p:attrNameLst>
                                          <p:attrName>style.visibility</p:attrName>
                                        </p:attrNameLst>
                                      </p:cBhvr>
                                      <p:to>
                                        <p:strVal val="visible"/>
                                      </p:to>
                                    </p:set>
                                    <p:anim calcmode="lin" valueType="num">
                                      <p:cBhvr additive="base">
                                        <p:cTn id="19" dur="500" fill="hold"/>
                                        <p:tgtEl>
                                          <p:spTgt spid="30725"/>
                                        </p:tgtEl>
                                        <p:attrNameLst>
                                          <p:attrName>ppt_x</p:attrName>
                                        </p:attrNameLst>
                                      </p:cBhvr>
                                      <p:tavLst>
                                        <p:tav tm="0">
                                          <p:val>
                                            <p:strVal val="1+#ppt_w/2"/>
                                          </p:val>
                                        </p:tav>
                                        <p:tav tm="100000">
                                          <p:val>
                                            <p:strVal val="#ppt_x"/>
                                          </p:val>
                                        </p:tav>
                                      </p:tavLst>
                                    </p:anim>
                                    <p:anim calcmode="lin" valueType="num">
                                      <p:cBhvr additive="base">
                                        <p:cTn id="20" dur="500" fill="hold"/>
                                        <p:tgtEl>
                                          <p:spTgt spid="3072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0729"/>
                                        </p:tgtEl>
                                        <p:attrNameLst>
                                          <p:attrName>style.visibility</p:attrName>
                                        </p:attrNameLst>
                                      </p:cBhvr>
                                      <p:to>
                                        <p:strVal val="visible"/>
                                      </p:to>
                                    </p:set>
                                    <p:anim calcmode="lin" valueType="num">
                                      <p:cBhvr additive="base">
                                        <p:cTn id="25" dur="500" fill="hold"/>
                                        <p:tgtEl>
                                          <p:spTgt spid="30729"/>
                                        </p:tgtEl>
                                        <p:attrNameLst>
                                          <p:attrName>ppt_x</p:attrName>
                                        </p:attrNameLst>
                                      </p:cBhvr>
                                      <p:tavLst>
                                        <p:tav tm="0">
                                          <p:val>
                                            <p:strVal val="1+#ppt_w/2"/>
                                          </p:val>
                                        </p:tav>
                                        <p:tav tm="100000">
                                          <p:val>
                                            <p:strVal val="#ppt_x"/>
                                          </p:val>
                                        </p:tav>
                                      </p:tavLst>
                                    </p:anim>
                                    <p:anim calcmode="lin" valueType="num">
                                      <p:cBhvr additive="base">
                                        <p:cTn id="26" dur="500" fill="hold"/>
                                        <p:tgtEl>
                                          <p:spTgt spid="3072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30726">
                                            <p:txEl>
                                              <p:pRg st="0" end="0"/>
                                            </p:txEl>
                                          </p:spTgt>
                                        </p:tgtEl>
                                        <p:attrNameLst>
                                          <p:attrName>style.visibility</p:attrName>
                                        </p:attrNameLst>
                                      </p:cBhvr>
                                      <p:to>
                                        <p:strVal val="visible"/>
                                      </p:to>
                                    </p:set>
                                    <p:anim calcmode="lin" valueType="num">
                                      <p:cBhvr additive="base">
                                        <p:cTn id="31" dur="500" fill="hold"/>
                                        <p:tgtEl>
                                          <p:spTgt spid="30726">
                                            <p:txEl>
                                              <p:pRg st="0" end="0"/>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072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1+#ppt_w/2"/>
                                          </p:val>
                                        </p:tav>
                                        <p:tav tm="100000">
                                          <p:val>
                                            <p:strVal val="#ppt_x"/>
                                          </p:val>
                                        </p:tav>
                                      </p:tavLst>
                                    </p:anim>
                                    <p:anim calcmode="lin" valueType="num">
                                      <p:cBhvr additive="base">
                                        <p:cTn id="3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0730"/>
                                        </p:tgtEl>
                                        <p:attrNameLst>
                                          <p:attrName>style.visibility</p:attrName>
                                        </p:attrNameLst>
                                      </p:cBhvr>
                                      <p:to>
                                        <p:strVal val="visible"/>
                                      </p:to>
                                    </p:set>
                                    <p:anim calcmode="lin" valueType="num">
                                      <p:cBhvr additive="base">
                                        <p:cTn id="43" dur="500" fill="hold"/>
                                        <p:tgtEl>
                                          <p:spTgt spid="30730"/>
                                        </p:tgtEl>
                                        <p:attrNameLst>
                                          <p:attrName>ppt_x</p:attrName>
                                        </p:attrNameLst>
                                      </p:cBhvr>
                                      <p:tavLst>
                                        <p:tav tm="0">
                                          <p:val>
                                            <p:strVal val="0-#ppt_w/2"/>
                                          </p:val>
                                        </p:tav>
                                        <p:tav tm="100000">
                                          <p:val>
                                            <p:strVal val="#ppt_x"/>
                                          </p:val>
                                        </p:tav>
                                      </p:tavLst>
                                    </p:anim>
                                    <p:anim calcmode="lin" valueType="num">
                                      <p:cBhvr additive="base">
                                        <p:cTn id="44" dur="500" fill="hold"/>
                                        <p:tgtEl>
                                          <p:spTgt spid="30730"/>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0731"/>
                                        </p:tgtEl>
                                        <p:attrNameLst>
                                          <p:attrName>style.visibility</p:attrName>
                                        </p:attrNameLst>
                                      </p:cBhvr>
                                      <p:to>
                                        <p:strVal val="visible"/>
                                      </p:to>
                                    </p:set>
                                    <p:anim calcmode="lin" valueType="num">
                                      <p:cBhvr additive="base">
                                        <p:cTn id="49" dur="500" fill="hold"/>
                                        <p:tgtEl>
                                          <p:spTgt spid="30731"/>
                                        </p:tgtEl>
                                        <p:attrNameLst>
                                          <p:attrName>ppt_x</p:attrName>
                                        </p:attrNameLst>
                                      </p:cBhvr>
                                      <p:tavLst>
                                        <p:tav tm="0">
                                          <p:val>
                                            <p:strVal val="0-#ppt_w/2"/>
                                          </p:val>
                                        </p:tav>
                                        <p:tav tm="100000">
                                          <p:val>
                                            <p:strVal val="#ppt_x"/>
                                          </p:val>
                                        </p:tav>
                                      </p:tavLst>
                                    </p:anim>
                                    <p:anim calcmode="lin" valueType="num">
                                      <p:cBhvr additive="base">
                                        <p:cTn id="50" dur="500" fill="hold"/>
                                        <p:tgtEl>
                                          <p:spTgt spid="30731"/>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0732"/>
                                        </p:tgtEl>
                                        <p:attrNameLst>
                                          <p:attrName>style.visibility</p:attrName>
                                        </p:attrNameLst>
                                      </p:cBhvr>
                                      <p:to>
                                        <p:strVal val="visible"/>
                                      </p:to>
                                    </p:set>
                                    <p:anim calcmode="lin" valueType="num">
                                      <p:cBhvr additive="base">
                                        <p:cTn id="55" dur="500" fill="hold"/>
                                        <p:tgtEl>
                                          <p:spTgt spid="30732"/>
                                        </p:tgtEl>
                                        <p:attrNameLst>
                                          <p:attrName>ppt_x</p:attrName>
                                        </p:attrNameLst>
                                      </p:cBhvr>
                                      <p:tavLst>
                                        <p:tav tm="0">
                                          <p:val>
                                            <p:strVal val="0-#ppt_w/2"/>
                                          </p:val>
                                        </p:tav>
                                        <p:tav tm="100000">
                                          <p:val>
                                            <p:strVal val="#ppt_x"/>
                                          </p:val>
                                        </p:tav>
                                      </p:tavLst>
                                    </p:anim>
                                    <p:anim calcmode="lin" valueType="num">
                                      <p:cBhvr additive="base">
                                        <p:cTn id="56" dur="500" fill="hold"/>
                                        <p:tgtEl>
                                          <p:spTgt spid="30732"/>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0733"/>
                                        </p:tgtEl>
                                        <p:attrNameLst>
                                          <p:attrName>style.visibility</p:attrName>
                                        </p:attrNameLst>
                                      </p:cBhvr>
                                      <p:to>
                                        <p:strVal val="visible"/>
                                      </p:to>
                                    </p:set>
                                    <p:anim calcmode="lin" valueType="num">
                                      <p:cBhvr additive="base">
                                        <p:cTn id="61" dur="500" fill="hold"/>
                                        <p:tgtEl>
                                          <p:spTgt spid="30733"/>
                                        </p:tgtEl>
                                        <p:attrNameLst>
                                          <p:attrName>ppt_x</p:attrName>
                                        </p:attrNameLst>
                                      </p:cBhvr>
                                      <p:tavLst>
                                        <p:tav tm="0">
                                          <p:val>
                                            <p:strVal val="0-#ppt_w/2"/>
                                          </p:val>
                                        </p:tav>
                                        <p:tav tm="100000">
                                          <p:val>
                                            <p:strVal val="#ppt_x"/>
                                          </p:val>
                                        </p:tav>
                                      </p:tavLst>
                                    </p:anim>
                                    <p:anim calcmode="lin" valueType="num">
                                      <p:cBhvr additive="base">
                                        <p:cTn id="62" dur="500" fill="hold"/>
                                        <p:tgtEl>
                                          <p:spTgt spid="307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4" grpId="0"/>
      <p:bldP spid="30725" grpId="0"/>
      <p:bldP spid="30729" grpId="0"/>
      <p:bldP spid="30730" grpId="0"/>
      <p:bldP spid="30731" grpId="0"/>
      <p:bldP spid="30732" grpId="0"/>
      <p:bldP spid="3073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6"/>
          <p:cNvSpPr txBox="1">
            <a:spLocks noChangeArrowheads="1"/>
          </p:cNvSpPr>
          <p:nvPr/>
        </p:nvSpPr>
        <p:spPr bwMode="auto">
          <a:xfrm>
            <a:off x="5216525" y="528638"/>
            <a:ext cx="3770313" cy="708025"/>
          </a:xfrm>
          <a:prstGeom prst="rect">
            <a:avLst/>
          </a:prstGeom>
          <a:noFill/>
          <a:ln w="9525">
            <a:noFill/>
            <a:miter lim="800000"/>
            <a:headEnd/>
            <a:tailEnd/>
          </a:ln>
        </p:spPr>
        <p:txBody>
          <a:bodyPr>
            <a:spAutoFit/>
          </a:bodyPr>
          <a:lstStyle/>
          <a:p>
            <a:pPr eaLnBrk="1" hangingPunct="1"/>
            <a:r>
              <a:rPr lang="en-US" altLang="en-US" sz="2000" b="1">
                <a:solidFill>
                  <a:srgbClr val="C00000"/>
                </a:solidFill>
                <a:cs typeface="Arial" pitchFamily="34" charset="0"/>
              </a:rPr>
              <a:t>A. Are improperly sharing fees.</a:t>
            </a:r>
            <a:endParaRPr lang="en-US" altLang="en-US" sz="1200" b="1">
              <a:solidFill>
                <a:srgbClr val="C00000"/>
              </a:solidFill>
              <a:cs typeface="Arial" pitchFamily="34" charset="0"/>
            </a:endParaRPr>
          </a:p>
        </p:txBody>
      </p:sp>
      <p:sp>
        <p:nvSpPr>
          <p:cNvPr id="39939" name="Rectangle 5"/>
          <p:cNvSpPr>
            <a:spLocks noChangeArrowheads="1"/>
          </p:cNvSpPr>
          <p:nvPr/>
        </p:nvSpPr>
        <p:spPr bwMode="auto">
          <a:xfrm>
            <a:off x="157163" y="1044575"/>
            <a:ext cx="4784725" cy="3786188"/>
          </a:xfrm>
          <a:prstGeom prst="rect">
            <a:avLst/>
          </a:prstGeom>
          <a:noFill/>
          <a:ln w="9525">
            <a:noFill/>
            <a:miter lim="800000"/>
            <a:headEnd/>
            <a:tailEnd/>
          </a:ln>
        </p:spPr>
        <p:txBody>
          <a:bodyPr>
            <a:spAutoFit/>
          </a:bodyPr>
          <a:lstStyle/>
          <a:p>
            <a:pPr eaLnBrk="1" hangingPunct="1">
              <a:spcBef>
                <a:spcPts val="0"/>
              </a:spcBef>
              <a:spcAft>
                <a:spcPts val="0"/>
              </a:spcAft>
              <a:defRPr/>
            </a:pPr>
            <a:r>
              <a:rPr lang="en-US" altLang="en-US" sz="2000" b="1" dirty="0">
                <a:solidFill>
                  <a:schemeClr val="bg2">
                    <a:lumMod val="75000"/>
                  </a:schemeClr>
                </a:solidFill>
                <a:latin typeface="Arial" charset="0"/>
              </a:rPr>
              <a:t>6. You represent a </a:t>
            </a:r>
            <a:r>
              <a:rPr lang="en-US" sz="2000" b="1" dirty="0">
                <a:solidFill>
                  <a:schemeClr val="bg2">
                    <a:lumMod val="75000"/>
                  </a:schemeClr>
                </a:solidFill>
                <a:latin typeface="Arial" charset="0"/>
              </a:rPr>
              <a:t>corporation collecting on defaulted promissory notes.  You are paid a flat fee on cases that result in a default. In contested cases you are paid an hourly rate. The promissory notes provide for a percentage to be paid for attorney fees. In many cases this amount is more than your actual fee. The corporation collects and retains amounts in excess of your actual fee.  You:</a:t>
            </a:r>
            <a:endParaRPr lang="en-US" altLang="en-US" sz="2000" b="1" dirty="0">
              <a:solidFill>
                <a:schemeClr val="bg2">
                  <a:lumMod val="75000"/>
                </a:schemeClr>
              </a:solidFill>
              <a:latin typeface="Arial" charset="0"/>
            </a:endParaRP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p:nvSpPr>
        <p:spPr bwMode="auto">
          <a:xfrm>
            <a:off x="5227638" y="1663700"/>
            <a:ext cx="3925887" cy="708025"/>
          </a:xfrm>
          <a:prstGeom prst="rect">
            <a:avLst/>
          </a:prstGeom>
          <a:noFill/>
          <a:ln w="9525">
            <a:noFill/>
            <a:miter lim="800000"/>
            <a:headEnd/>
            <a:tailEnd/>
          </a:ln>
        </p:spPr>
        <p:txBody>
          <a:bodyPr>
            <a:spAutoFit/>
          </a:bodyPr>
          <a:lstStyle/>
          <a:p>
            <a:pPr eaLnBrk="1" hangingPunct="1"/>
            <a:r>
              <a:rPr lang="en-US" altLang="en-US" sz="2000" b="1">
                <a:solidFill>
                  <a:srgbClr val="C00000"/>
                </a:solidFill>
                <a:cs typeface="Arial" pitchFamily="34" charset="0"/>
              </a:rPr>
              <a:t>B.  Are failing to be candid with the tribunal.</a:t>
            </a:r>
          </a:p>
        </p:txBody>
      </p:sp>
      <p:sp>
        <p:nvSpPr>
          <p:cNvPr id="6" name="TextBox 5"/>
          <p:cNvSpPr txBox="1">
            <a:spLocks noChangeArrowheads="1"/>
          </p:cNvSpPr>
          <p:nvPr/>
        </p:nvSpPr>
        <p:spPr bwMode="auto">
          <a:xfrm>
            <a:off x="5218113" y="2813050"/>
            <a:ext cx="3490912" cy="400050"/>
          </a:xfrm>
          <a:prstGeom prst="rect">
            <a:avLst/>
          </a:prstGeom>
          <a:noFill/>
          <a:ln w="9525">
            <a:noFill/>
            <a:miter lim="800000"/>
            <a:headEnd/>
            <a:tailEnd/>
          </a:ln>
        </p:spPr>
        <p:txBody>
          <a:bodyPr>
            <a:spAutoFit/>
          </a:bodyPr>
          <a:lstStyle/>
          <a:p>
            <a:pPr eaLnBrk="1" hangingPunct="1"/>
            <a:r>
              <a:rPr lang="en-US" altLang="en-US" sz="2000" b="1">
                <a:solidFill>
                  <a:srgbClr val="C00000"/>
                </a:solidFill>
                <a:cs typeface="Arial" pitchFamily="34" charset="0"/>
              </a:rPr>
              <a:t>C: A. &amp; B. </a:t>
            </a:r>
          </a:p>
        </p:txBody>
      </p:sp>
      <p:sp>
        <p:nvSpPr>
          <p:cNvPr id="7" name="TextBox 6"/>
          <p:cNvSpPr txBox="1">
            <a:spLocks noChangeArrowheads="1"/>
          </p:cNvSpPr>
          <p:nvPr/>
        </p:nvSpPr>
        <p:spPr bwMode="auto">
          <a:xfrm>
            <a:off x="5264150" y="3719513"/>
            <a:ext cx="3841750" cy="400050"/>
          </a:xfrm>
          <a:prstGeom prst="rect">
            <a:avLst/>
          </a:prstGeom>
          <a:noFill/>
          <a:ln w="9525">
            <a:noFill/>
            <a:miter lim="800000"/>
            <a:headEnd/>
            <a:tailEnd/>
          </a:ln>
        </p:spPr>
        <p:txBody>
          <a:bodyPr>
            <a:spAutoFit/>
          </a:bodyPr>
          <a:lstStyle/>
          <a:p>
            <a:pPr eaLnBrk="1" hangingPunct="1"/>
            <a:r>
              <a:rPr lang="en-US" altLang="en-US" sz="2000" b="1">
                <a:solidFill>
                  <a:srgbClr val="C00000"/>
                </a:solidFill>
                <a:cs typeface="Arial" pitchFamily="34" charset="0"/>
              </a:rPr>
              <a:t>D. Definitely A., maybe B.</a:t>
            </a:r>
            <a:endParaRPr lang="en-US" altLang="en-US" sz="2000">
              <a:solidFill>
                <a:srgbClr val="C00000"/>
              </a:solidFill>
              <a:cs typeface="Arial" pitchFamily="34" charset="0"/>
            </a:endParaRPr>
          </a:p>
        </p:txBody>
      </p:sp>
      <p:pic>
        <p:nvPicPr>
          <p:cNvPr id="44040" name="Picture 11" descr="TBP Foundation _color.png"/>
          <p:cNvPicPr>
            <a:picLocks noChangeAspect="1"/>
          </p:cNvPicPr>
          <p:nvPr/>
        </p:nvPicPr>
        <p:blipFill>
          <a:blip r:embed="rId3" cstate="print"/>
          <a:srcRect/>
          <a:stretch>
            <a:fillRect/>
          </a:stretch>
        </p:blipFill>
        <p:spPr bwMode="auto">
          <a:xfrm>
            <a:off x="511175" y="266700"/>
            <a:ext cx="1995488" cy="5889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1+#ppt_w/2"/>
                                          </p:val>
                                        </p:tav>
                                        <p:tav tm="100000">
                                          <p:val>
                                            <p:strVal val="#ppt_x"/>
                                          </p:val>
                                        </p:tav>
                                      </p:tavLst>
                                    </p:anim>
                                    <p:anim calcmode="lin" valueType="num">
                                      <p:cBhvr additive="base">
                                        <p:cTn id="8" dur="500" fill="hold"/>
                                        <p:tgtEl>
                                          <p:spTgt spid="4198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5"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6"/>
          <p:cNvSpPr txBox="1">
            <a:spLocks noChangeArrowheads="1"/>
          </p:cNvSpPr>
          <p:nvPr/>
        </p:nvSpPr>
        <p:spPr bwMode="auto">
          <a:xfrm>
            <a:off x="5216525" y="528638"/>
            <a:ext cx="3770313" cy="708025"/>
          </a:xfrm>
          <a:prstGeom prst="rect">
            <a:avLst/>
          </a:prstGeom>
          <a:noFill/>
          <a:ln w="9525">
            <a:noFill/>
            <a:miter lim="800000"/>
            <a:headEnd/>
            <a:tailEnd/>
          </a:ln>
        </p:spPr>
        <p:txBody>
          <a:bodyPr>
            <a:spAutoFit/>
          </a:bodyPr>
          <a:lstStyle/>
          <a:p>
            <a:pPr eaLnBrk="1" hangingPunct="1"/>
            <a:r>
              <a:rPr lang="en-US" altLang="en-US" sz="2000" b="1">
                <a:solidFill>
                  <a:srgbClr val="C00000"/>
                </a:solidFill>
                <a:cs typeface="Arial" pitchFamily="34" charset="0"/>
              </a:rPr>
              <a:t>ANSWER: D. Definitely A., maybe B.</a:t>
            </a:r>
            <a:endParaRPr lang="en-US" altLang="en-US" sz="1200" b="1">
              <a:solidFill>
                <a:srgbClr val="C00000"/>
              </a:solidFill>
              <a:cs typeface="Arial" pitchFamily="34" charset="0"/>
            </a:endParaRPr>
          </a:p>
        </p:txBody>
      </p:sp>
      <p:sp>
        <p:nvSpPr>
          <p:cNvPr id="39939" name="Rectangle 5"/>
          <p:cNvSpPr>
            <a:spLocks noChangeArrowheads="1"/>
          </p:cNvSpPr>
          <p:nvPr/>
        </p:nvSpPr>
        <p:spPr bwMode="auto">
          <a:xfrm>
            <a:off x="157163" y="1044575"/>
            <a:ext cx="4784725" cy="3786188"/>
          </a:xfrm>
          <a:prstGeom prst="rect">
            <a:avLst/>
          </a:prstGeom>
          <a:noFill/>
          <a:ln w="9525">
            <a:noFill/>
            <a:miter lim="800000"/>
            <a:headEnd/>
            <a:tailEnd/>
          </a:ln>
        </p:spPr>
        <p:txBody>
          <a:bodyPr>
            <a:spAutoFit/>
          </a:bodyPr>
          <a:lstStyle/>
          <a:p>
            <a:pPr eaLnBrk="1" hangingPunct="1">
              <a:defRPr/>
            </a:pPr>
            <a:r>
              <a:rPr lang="en-US" altLang="en-US" sz="2000" b="1" dirty="0">
                <a:solidFill>
                  <a:schemeClr val="bg2">
                    <a:lumMod val="75000"/>
                  </a:schemeClr>
                </a:solidFill>
                <a:latin typeface="Arial" charset="0"/>
              </a:rPr>
              <a:t>6. You represent a </a:t>
            </a:r>
            <a:r>
              <a:rPr lang="en-US" sz="2000" b="1" dirty="0">
                <a:solidFill>
                  <a:schemeClr val="bg2">
                    <a:lumMod val="75000"/>
                  </a:schemeClr>
                </a:solidFill>
                <a:latin typeface="Arial" charset="0"/>
              </a:rPr>
              <a:t>corporation collecting on defaulted promissory notes.  You are paid a flat fee on cases that result in a default. In contested cases you are paid an hourly rate. The promissory notes provide for a percentage to be paid for attorney fees. In many cases this amount is more than your actual fee. The corporation collects and retains amounts in excess of your actual fee.  You:</a:t>
            </a:r>
            <a:endParaRPr lang="en-US" altLang="en-US" sz="2000" b="1" dirty="0">
              <a:solidFill>
                <a:schemeClr val="bg2">
                  <a:lumMod val="75000"/>
                </a:schemeClr>
              </a:solidFill>
              <a:latin typeface="Arial" charset="0"/>
            </a:endParaRP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TextBox 4"/>
          <p:cNvSpPr txBox="1">
            <a:spLocks noChangeArrowheads="1"/>
          </p:cNvSpPr>
          <p:nvPr/>
        </p:nvSpPr>
        <p:spPr bwMode="auto">
          <a:xfrm>
            <a:off x="5259388" y="5368925"/>
            <a:ext cx="3925887" cy="1076325"/>
          </a:xfrm>
          <a:prstGeom prst="rect">
            <a:avLst/>
          </a:prstGeom>
          <a:noFill/>
          <a:ln w="9525">
            <a:noFill/>
            <a:miter lim="800000"/>
            <a:headEnd/>
            <a:tailEnd/>
          </a:ln>
        </p:spPr>
        <p:txBody>
          <a:bodyPr>
            <a:spAutoFit/>
          </a:bodyPr>
          <a:lstStyle/>
          <a:p>
            <a:pPr eaLnBrk="1" hangingPunct="1"/>
            <a:r>
              <a:rPr lang="en-US" altLang="en-US" sz="1600" b="1">
                <a:solidFill>
                  <a:srgbClr val="042E82"/>
                </a:solidFill>
                <a:cs typeface="Arial" pitchFamily="34" charset="0"/>
              </a:rPr>
              <a:t>Rule 4-5.4</a:t>
            </a:r>
            <a:r>
              <a:rPr lang="en-US" altLang="en-US" sz="1600">
                <a:solidFill>
                  <a:srgbClr val="042E82"/>
                </a:solidFill>
                <a:cs typeface="Arial" pitchFamily="34" charset="0"/>
              </a:rPr>
              <a:t>: </a:t>
            </a:r>
            <a:r>
              <a:rPr lang="en-US" altLang="en-US" sz="1600" b="1">
                <a:solidFill>
                  <a:srgbClr val="042E82"/>
                </a:solidFill>
                <a:cs typeface="Arial" pitchFamily="34" charset="0"/>
              </a:rPr>
              <a:t>Professional Independence of a Lawyer</a:t>
            </a:r>
          </a:p>
          <a:p>
            <a:pPr eaLnBrk="1" hangingPunct="1"/>
            <a:r>
              <a:rPr lang="en-US" altLang="en-US" sz="1600">
                <a:solidFill>
                  <a:srgbClr val="042E82"/>
                </a:solidFill>
                <a:cs typeface="Arial" pitchFamily="34" charset="0"/>
              </a:rPr>
              <a:t>(a) A lawyer or law firm shall not share legal fees with a nonlawyer… </a:t>
            </a:r>
            <a:endParaRPr lang="en-US" altLang="en-US" sz="1600" b="1">
              <a:solidFill>
                <a:srgbClr val="042E82"/>
              </a:solidFill>
              <a:cs typeface="Arial" pitchFamily="34" charset="0"/>
            </a:endParaRPr>
          </a:p>
        </p:txBody>
      </p:sp>
      <p:pic>
        <p:nvPicPr>
          <p:cNvPr id="46086" name="Picture 11" descr="TBP Foundation _color.png"/>
          <p:cNvPicPr>
            <a:picLocks noChangeAspect="1"/>
          </p:cNvPicPr>
          <p:nvPr/>
        </p:nvPicPr>
        <p:blipFill>
          <a:blip r:embed="rId3" cstate="print"/>
          <a:srcRect/>
          <a:stretch>
            <a:fillRect/>
          </a:stretch>
        </p:blipFill>
        <p:spPr bwMode="auto">
          <a:xfrm>
            <a:off x="511175" y="266700"/>
            <a:ext cx="1995488" cy="588963"/>
          </a:xfrm>
          <a:prstGeom prst="rect">
            <a:avLst/>
          </a:prstGeom>
          <a:noFill/>
          <a:ln w="9525">
            <a:noFill/>
            <a:miter lim="800000"/>
            <a:headEnd/>
            <a:tailEnd/>
          </a:ln>
        </p:spPr>
      </p:pic>
      <p:sp>
        <p:nvSpPr>
          <p:cNvPr id="7" name="TextBox 6"/>
          <p:cNvSpPr txBox="1">
            <a:spLocks noChangeArrowheads="1"/>
          </p:cNvSpPr>
          <p:nvPr/>
        </p:nvSpPr>
        <p:spPr bwMode="auto">
          <a:xfrm>
            <a:off x="5259388" y="1830388"/>
            <a:ext cx="3925887" cy="3538537"/>
          </a:xfrm>
          <a:prstGeom prst="rect">
            <a:avLst/>
          </a:prstGeom>
          <a:noFill/>
          <a:ln w="9525">
            <a:noFill/>
            <a:miter lim="800000"/>
            <a:headEnd/>
            <a:tailEnd/>
          </a:ln>
        </p:spPr>
        <p:txBody>
          <a:bodyPr>
            <a:spAutoFit/>
          </a:bodyPr>
          <a:lstStyle/>
          <a:p>
            <a:pPr eaLnBrk="1" hangingPunct="1"/>
            <a:r>
              <a:rPr lang="en-US" altLang="en-US" sz="1600" b="1">
                <a:solidFill>
                  <a:srgbClr val="042E82"/>
                </a:solidFill>
                <a:cs typeface="Arial" pitchFamily="34" charset="0"/>
              </a:rPr>
              <a:t>Missouri Informal Opinion 960075</a:t>
            </a:r>
          </a:p>
          <a:p>
            <a:pPr eaLnBrk="1" hangingPunct="1"/>
            <a:endParaRPr lang="en-US" altLang="en-US" sz="1600" b="1">
              <a:solidFill>
                <a:srgbClr val="042E82"/>
              </a:solidFill>
              <a:cs typeface="Arial" pitchFamily="34" charset="0"/>
            </a:endParaRPr>
          </a:p>
          <a:p>
            <a:pPr eaLnBrk="1" hangingPunct="1"/>
            <a:r>
              <a:rPr lang="en-US" altLang="en-US" sz="1600">
                <a:solidFill>
                  <a:srgbClr val="042E82"/>
                </a:solidFill>
                <a:cs typeface="Arial" pitchFamily="34" charset="0"/>
              </a:rPr>
              <a:t>The situation Attorney has described does involve </a:t>
            </a:r>
            <a:r>
              <a:rPr lang="en-US" altLang="en-US" sz="1600" b="1" i="1">
                <a:solidFill>
                  <a:srgbClr val="042E82"/>
                </a:solidFill>
                <a:cs typeface="Arial" pitchFamily="34" charset="0"/>
              </a:rPr>
              <a:t>improper fee sharing under Rule 4-5.4</a:t>
            </a:r>
            <a:r>
              <a:rPr lang="en-US" altLang="en-US" sz="1600">
                <a:solidFill>
                  <a:srgbClr val="042E82"/>
                </a:solidFill>
                <a:cs typeface="Arial" pitchFamily="34" charset="0"/>
              </a:rPr>
              <a:t>. If the client has not previously agreed to pay the amount awarded as attorney’s fee to the attorney, there </a:t>
            </a:r>
            <a:r>
              <a:rPr lang="en-US" altLang="en-US" sz="1600" b="1" i="1">
                <a:solidFill>
                  <a:srgbClr val="042E82"/>
                </a:solidFill>
                <a:cs typeface="Arial" pitchFamily="34" charset="0"/>
              </a:rPr>
              <a:t>may also be an issue under Rule 4-3.3</a:t>
            </a:r>
            <a:r>
              <a:rPr lang="en-US" altLang="en-US" sz="1600">
                <a:solidFill>
                  <a:srgbClr val="042E82"/>
                </a:solidFill>
                <a:cs typeface="Arial" pitchFamily="34" charset="0"/>
              </a:rPr>
              <a:t>. Attorney should make sure that Attorney’s contract with Attorney’s client covers the possibilities such that violations of Rules 5.4 and 3.3 are avoided.</a:t>
            </a:r>
          </a:p>
          <a:p>
            <a:pPr eaLnBrk="1" hangingPunct="1"/>
            <a:endParaRPr lang="en-US" altLang="en-US" sz="1600" b="1">
              <a:solidFill>
                <a:srgbClr val="042E82"/>
              </a:solidFill>
              <a:cs typeface="Arial" pitchFamily="34" charset="0"/>
            </a:endParaRPr>
          </a:p>
        </p:txBody>
      </p:sp>
      <p:sp>
        <p:nvSpPr>
          <p:cNvPr id="9" name="TextBox 8"/>
          <p:cNvSpPr txBox="1">
            <a:spLocks noChangeArrowheads="1"/>
          </p:cNvSpPr>
          <p:nvPr/>
        </p:nvSpPr>
        <p:spPr bwMode="auto">
          <a:xfrm>
            <a:off x="157163" y="4924425"/>
            <a:ext cx="4784725" cy="1914525"/>
          </a:xfrm>
          <a:prstGeom prst="rect">
            <a:avLst/>
          </a:prstGeom>
          <a:noFill/>
          <a:ln w="9525">
            <a:noFill/>
            <a:miter lim="800000"/>
            <a:headEnd/>
            <a:tailEnd/>
          </a:ln>
        </p:spPr>
        <p:txBody>
          <a:bodyPr>
            <a:spAutoFit/>
          </a:bodyPr>
          <a:lstStyle/>
          <a:p>
            <a:pPr eaLnBrk="1" hangingPunct="1"/>
            <a:r>
              <a:rPr lang="en-US" altLang="en-US" sz="1600" b="1">
                <a:solidFill>
                  <a:srgbClr val="042E82"/>
                </a:solidFill>
                <a:cs typeface="Arial" pitchFamily="34" charset="0"/>
              </a:rPr>
              <a:t>Rule 4-3.3</a:t>
            </a:r>
            <a:r>
              <a:rPr lang="en-US" altLang="en-US" sz="1600">
                <a:solidFill>
                  <a:srgbClr val="042E82"/>
                </a:solidFill>
                <a:cs typeface="Arial" pitchFamily="34" charset="0"/>
              </a:rPr>
              <a:t>: </a:t>
            </a:r>
            <a:r>
              <a:rPr lang="en-US" altLang="en-US" sz="1600" b="1">
                <a:solidFill>
                  <a:srgbClr val="042E82"/>
                </a:solidFill>
                <a:cs typeface="Arial" pitchFamily="34" charset="0"/>
              </a:rPr>
              <a:t>Candor Toward the Tribunal</a:t>
            </a:r>
          </a:p>
          <a:p>
            <a:pPr>
              <a:spcBef>
                <a:spcPct val="20000"/>
              </a:spcBef>
            </a:pPr>
            <a:r>
              <a:rPr lang="en-US" altLang="en-US" sz="1600">
                <a:solidFill>
                  <a:srgbClr val="042E82"/>
                </a:solidFill>
              </a:rPr>
              <a:t>(a) A lawyer shall not knowingly:</a:t>
            </a:r>
          </a:p>
          <a:p>
            <a:pPr>
              <a:spcBef>
                <a:spcPct val="20000"/>
              </a:spcBef>
            </a:pPr>
            <a:r>
              <a:rPr lang="en-US" altLang="en-US" sz="1600">
                <a:solidFill>
                  <a:srgbClr val="042E82"/>
                </a:solidFill>
              </a:rPr>
              <a:t>(1) make a false statement of fact or law to a tribunal or fail to correct a false statement of material fact or law previously made to the tribunal by the lawyer… (3) offer evidence that the lawyer knows to be false. </a:t>
            </a:r>
            <a:endParaRPr lang="en-US" altLang="en-US" sz="1600" b="1">
              <a:solidFill>
                <a:srgbClr val="042E82"/>
              </a:solidFill>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1+#ppt_w/2"/>
                                          </p:val>
                                        </p:tav>
                                        <p:tav tm="100000">
                                          <p:val>
                                            <p:strVal val="#ppt_x"/>
                                          </p:val>
                                        </p:tav>
                                      </p:tavLst>
                                    </p:anim>
                                    <p:anim calcmode="lin" valueType="num">
                                      <p:cBhvr additive="base">
                                        <p:cTn id="8" dur="500" fill="hold"/>
                                        <p:tgtEl>
                                          <p:spTgt spid="4198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0-#ppt_w/2"/>
                                          </p:val>
                                        </p:tav>
                                        <p:tav tm="100000">
                                          <p:val>
                                            <p:strVal val="#ppt_x"/>
                                          </p:val>
                                        </p:tav>
                                      </p:tavLst>
                                    </p:anim>
                                    <p:anim calcmode="lin" valueType="num">
                                      <p:cBhvr additive="base">
                                        <p:cTn id="26"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5" grpId="0"/>
      <p:bldP spid="7"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Box 6"/>
          <p:cNvSpPr txBox="1">
            <a:spLocks noChangeArrowheads="1"/>
          </p:cNvSpPr>
          <p:nvPr/>
        </p:nvSpPr>
        <p:spPr bwMode="auto">
          <a:xfrm>
            <a:off x="5216525" y="528638"/>
            <a:ext cx="3770313" cy="1538287"/>
          </a:xfrm>
          <a:prstGeom prst="rect">
            <a:avLst/>
          </a:prstGeom>
          <a:noFill/>
          <a:ln w="9525">
            <a:noFill/>
            <a:miter lim="800000"/>
            <a:headEnd/>
            <a:tailEnd/>
          </a:ln>
        </p:spPr>
        <p:txBody>
          <a:bodyPr>
            <a:spAutoFit/>
          </a:bodyPr>
          <a:lstStyle/>
          <a:p>
            <a:pPr eaLnBrk="1" hangingPunct="1"/>
            <a:r>
              <a:rPr lang="en-US" altLang="en-US" sz="2000" b="1">
                <a:solidFill>
                  <a:srgbClr val="C00000"/>
                </a:solidFill>
                <a:cs typeface="Arial" pitchFamily="34" charset="0"/>
              </a:rPr>
              <a:t>A. Shall explain to client the impact of the statute of limitations, your failure to file suit, and other relevant facts. </a:t>
            </a:r>
          </a:p>
          <a:p>
            <a:pPr eaLnBrk="1" hangingPunct="1"/>
            <a:endParaRPr lang="en-US" altLang="en-US" sz="1400" b="1">
              <a:solidFill>
                <a:srgbClr val="C00000"/>
              </a:solidFill>
              <a:cs typeface="Arial" pitchFamily="34" charset="0"/>
            </a:endParaRPr>
          </a:p>
        </p:txBody>
      </p:sp>
      <p:sp>
        <p:nvSpPr>
          <p:cNvPr id="39939" name="Rectangle 5"/>
          <p:cNvSpPr>
            <a:spLocks noChangeArrowheads="1"/>
          </p:cNvSpPr>
          <p:nvPr/>
        </p:nvSpPr>
        <p:spPr bwMode="auto">
          <a:xfrm>
            <a:off x="157163" y="1220788"/>
            <a:ext cx="4784725" cy="3046412"/>
          </a:xfrm>
          <a:prstGeom prst="rect">
            <a:avLst/>
          </a:prstGeom>
          <a:noFill/>
          <a:ln w="9525">
            <a:noFill/>
            <a:miter lim="800000"/>
            <a:headEnd/>
            <a:tailEnd/>
          </a:ln>
        </p:spPr>
        <p:txBody>
          <a:bodyPr>
            <a:spAutoFit/>
          </a:bodyPr>
          <a:lstStyle/>
          <a:p>
            <a:pPr eaLnBrk="1" hangingPunct="1">
              <a:defRPr/>
            </a:pPr>
            <a:r>
              <a:rPr lang="en-US" altLang="en-US" sz="2400" b="1" dirty="0">
                <a:solidFill>
                  <a:schemeClr val="tx2">
                    <a:lumMod val="65000"/>
                    <a:lumOff val="35000"/>
                  </a:schemeClr>
                </a:solidFill>
                <a:latin typeface="Arial" charset="0"/>
                <a:cs typeface="Arial" charset="0"/>
              </a:rPr>
              <a:t>7. You represent client to recover damages for injuries received when they slipped and fell on a walking path in their apartment complex.  While waiting for the client to “finish treatment” you realize the SoL has run on the claim.  You:</a:t>
            </a: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4517" name="TextBox 4"/>
          <p:cNvSpPr txBox="1">
            <a:spLocks noChangeArrowheads="1"/>
          </p:cNvSpPr>
          <p:nvPr/>
        </p:nvSpPr>
        <p:spPr bwMode="auto">
          <a:xfrm>
            <a:off x="5227638" y="2438400"/>
            <a:ext cx="3925887" cy="1016000"/>
          </a:xfrm>
          <a:prstGeom prst="rect">
            <a:avLst/>
          </a:prstGeom>
          <a:noFill/>
          <a:ln w="9525">
            <a:noFill/>
            <a:miter lim="800000"/>
            <a:headEnd/>
            <a:tailEnd/>
          </a:ln>
        </p:spPr>
        <p:txBody>
          <a:bodyPr>
            <a:spAutoFit/>
          </a:bodyPr>
          <a:lstStyle/>
          <a:p>
            <a:pPr eaLnBrk="1" hangingPunct="1"/>
            <a:r>
              <a:rPr lang="en-US" altLang="en-US" sz="2000" b="1">
                <a:solidFill>
                  <a:srgbClr val="C00000"/>
                </a:solidFill>
                <a:cs typeface="Arial" pitchFamily="34" charset="0"/>
              </a:rPr>
              <a:t>B. Shall advise client that a valid claim for malpractice exists and admit liability. </a:t>
            </a:r>
          </a:p>
        </p:txBody>
      </p:sp>
      <p:sp>
        <p:nvSpPr>
          <p:cNvPr id="64518" name="TextBox 5"/>
          <p:cNvSpPr txBox="1">
            <a:spLocks noChangeArrowheads="1"/>
          </p:cNvSpPr>
          <p:nvPr/>
        </p:nvSpPr>
        <p:spPr bwMode="auto">
          <a:xfrm>
            <a:off x="5218113" y="3792538"/>
            <a:ext cx="3490912" cy="400050"/>
          </a:xfrm>
          <a:prstGeom prst="rect">
            <a:avLst/>
          </a:prstGeom>
          <a:noFill/>
          <a:ln w="9525">
            <a:noFill/>
            <a:miter lim="800000"/>
            <a:headEnd/>
            <a:tailEnd/>
          </a:ln>
        </p:spPr>
        <p:txBody>
          <a:bodyPr>
            <a:spAutoFit/>
          </a:bodyPr>
          <a:lstStyle/>
          <a:p>
            <a:pPr eaLnBrk="1" hangingPunct="1"/>
            <a:r>
              <a:rPr lang="en-US" altLang="en-US" sz="2000" b="1">
                <a:solidFill>
                  <a:srgbClr val="C00000"/>
                </a:solidFill>
                <a:cs typeface="Arial" pitchFamily="34" charset="0"/>
              </a:rPr>
              <a:t>C. A. but not B.</a:t>
            </a:r>
          </a:p>
        </p:txBody>
      </p:sp>
      <p:sp>
        <p:nvSpPr>
          <p:cNvPr id="64519" name="TextBox 6"/>
          <p:cNvSpPr txBox="1">
            <a:spLocks noChangeArrowheads="1"/>
          </p:cNvSpPr>
          <p:nvPr/>
        </p:nvSpPr>
        <p:spPr bwMode="auto">
          <a:xfrm>
            <a:off x="5264150" y="4660900"/>
            <a:ext cx="3841750" cy="400050"/>
          </a:xfrm>
          <a:prstGeom prst="rect">
            <a:avLst/>
          </a:prstGeom>
          <a:noFill/>
          <a:ln w="9525">
            <a:noFill/>
            <a:miter lim="800000"/>
            <a:headEnd/>
            <a:tailEnd/>
          </a:ln>
        </p:spPr>
        <p:txBody>
          <a:bodyPr>
            <a:spAutoFit/>
          </a:bodyPr>
          <a:lstStyle/>
          <a:p>
            <a:pPr eaLnBrk="1" hangingPunct="1"/>
            <a:r>
              <a:rPr lang="en-US" altLang="en-US" sz="2000" b="1">
                <a:solidFill>
                  <a:srgbClr val="C00000"/>
                </a:solidFill>
                <a:cs typeface="Arial" pitchFamily="34" charset="0"/>
              </a:rPr>
              <a:t>D. A. &amp; B.</a:t>
            </a:r>
            <a:endParaRPr lang="en-US" altLang="en-US" sz="2000">
              <a:solidFill>
                <a:srgbClr val="C00000"/>
              </a:solidFill>
              <a:cs typeface="Arial" pitchFamily="34" charset="0"/>
            </a:endParaRPr>
          </a:p>
        </p:txBody>
      </p:sp>
      <p:pic>
        <p:nvPicPr>
          <p:cNvPr id="50184" name="Picture 11" descr="TBP Foundation _color.png"/>
          <p:cNvPicPr>
            <a:picLocks noChangeAspect="1"/>
          </p:cNvPicPr>
          <p:nvPr/>
        </p:nvPicPr>
        <p:blipFill>
          <a:blip r:embed="rId3" cstate="print"/>
          <a:srcRect/>
          <a:stretch>
            <a:fillRect/>
          </a:stretch>
        </p:blipFill>
        <p:spPr bwMode="auto">
          <a:xfrm>
            <a:off x="511175" y="266700"/>
            <a:ext cx="1995488" cy="5889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additive="base">
                                        <p:cTn id="7" dur="500" fill="hold"/>
                                        <p:tgtEl>
                                          <p:spTgt spid="64514"/>
                                        </p:tgtEl>
                                        <p:attrNameLst>
                                          <p:attrName>ppt_x</p:attrName>
                                        </p:attrNameLst>
                                      </p:cBhvr>
                                      <p:tavLst>
                                        <p:tav tm="0">
                                          <p:val>
                                            <p:strVal val="1+#ppt_w/2"/>
                                          </p:val>
                                        </p:tav>
                                        <p:tav tm="100000">
                                          <p:val>
                                            <p:strVal val="#ppt_x"/>
                                          </p:val>
                                        </p:tav>
                                      </p:tavLst>
                                    </p:anim>
                                    <p:anim calcmode="lin" valueType="num">
                                      <p:cBhvr additive="base">
                                        <p:cTn id="8" dur="500" fill="hold"/>
                                        <p:tgtEl>
                                          <p:spTgt spid="6451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4517"/>
                                        </p:tgtEl>
                                        <p:attrNameLst>
                                          <p:attrName>style.visibility</p:attrName>
                                        </p:attrNameLst>
                                      </p:cBhvr>
                                      <p:to>
                                        <p:strVal val="visible"/>
                                      </p:to>
                                    </p:set>
                                    <p:anim calcmode="lin" valueType="num">
                                      <p:cBhvr additive="base">
                                        <p:cTn id="13" dur="500" fill="hold"/>
                                        <p:tgtEl>
                                          <p:spTgt spid="64517"/>
                                        </p:tgtEl>
                                        <p:attrNameLst>
                                          <p:attrName>ppt_x</p:attrName>
                                        </p:attrNameLst>
                                      </p:cBhvr>
                                      <p:tavLst>
                                        <p:tav tm="0">
                                          <p:val>
                                            <p:strVal val="1+#ppt_w/2"/>
                                          </p:val>
                                        </p:tav>
                                        <p:tav tm="100000">
                                          <p:val>
                                            <p:strVal val="#ppt_x"/>
                                          </p:val>
                                        </p:tav>
                                      </p:tavLst>
                                    </p:anim>
                                    <p:anim calcmode="lin" valueType="num">
                                      <p:cBhvr additive="base">
                                        <p:cTn id="14" dur="500" fill="hold"/>
                                        <p:tgtEl>
                                          <p:spTgt spid="6451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4518"/>
                                        </p:tgtEl>
                                        <p:attrNameLst>
                                          <p:attrName>style.visibility</p:attrName>
                                        </p:attrNameLst>
                                      </p:cBhvr>
                                      <p:to>
                                        <p:strVal val="visible"/>
                                      </p:to>
                                    </p:set>
                                    <p:anim calcmode="lin" valueType="num">
                                      <p:cBhvr additive="base">
                                        <p:cTn id="19" dur="500" fill="hold"/>
                                        <p:tgtEl>
                                          <p:spTgt spid="64518"/>
                                        </p:tgtEl>
                                        <p:attrNameLst>
                                          <p:attrName>ppt_x</p:attrName>
                                        </p:attrNameLst>
                                      </p:cBhvr>
                                      <p:tavLst>
                                        <p:tav tm="0">
                                          <p:val>
                                            <p:strVal val="1+#ppt_w/2"/>
                                          </p:val>
                                        </p:tav>
                                        <p:tav tm="100000">
                                          <p:val>
                                            <p:strVal val="#ppt_x"/>
                                          </p:val>
                                        </p:tav>
                                      </p:tavLst>
                                    </p:anim>
                                    <p:anim calcmode="lin" valueType="num">
                                      <p:cBhvr additive="base">
                                        <p:cTn id="20" dur="500" fill="hold"/>
                                        <p:tgtEl>
                                          <p:spTgt spid="6451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64519"/>
                                        </p:tgtEl>
                                        <p:attrNameLst>
                                          <p:attrName>style.visibility</p:attrName>
                                        </p:attrNameLst>
                                      </p:cBhvr>
                                      <p:to>
                                        <p:strVal val="visible"/>
                                      </p:to>
                                    </p:set>
                                    <p:anim calcmode="lin" valueType="num">
                                      <p:cBhvr additive="base">
                                        <p:cTn id="25" dur="500" fill="hold"/>
                                        <p:tgtEl>
                                          <p:spTgt spid="64519"/>
                                        </p:tgtEl>
                                        <p:attrNameLst>
                                          <p:attrName>ppt_x</p:attrName>
                                        </p:attrNameLst>
                                      </p:cBhvr>
                                      <p:tavLst>
                                        <p:tav tm="0">
                                          <p:val>
                                            <p:strVal val="1+#ppt_w/2"/>
                                          </p:val>
                                        </p:tav>
                                        <p:tav tm="100000">
                                          <p:val>
                                            <p:strVal val="#ppt_x"/>
                                          </p:val>
                                        </p:tav>
                                      </p:tavLst>
                                    </p:anim>
                                    <p:anim calcmode="lin" valueType="num">
                                      <p:cBhvr additive="base">
                                        <p:cTn id="26" dur="500" fill="hold"/>
                                        <p:tgtEl>
                                          <p:spTgt spid="645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7" grpId="0"/>
      <p:bldP spid="64518" grpId="0"/>
      <p:bldP spid="645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Box 6"/>
          <p:cNvSpPr txBox="1">
            <a:spLocks noChangeArrowheads="1"/>
          </p:cNvSpPr>
          <p:nvPr/>
        </p:nvSpPr>
        <p:spPr bwMode="auto">
          <a:xfrm>
            <a:off x="5216525" y="528638"/>
            <a:ext cx="3770313" cy="400050"/>
          </a:xfrm>
          <a:prstGeom prst="rect">
            <a:avLst/>
          </a:prstGeom>
          <a:noFill/>
          <a:ln w="9525">
            <a:noFill/>
            <a:miter lim="800000"/>
            <a:headEnd/>
            <a:tailEnd/>
          </a:ln>
        </p:spPr>
        <p:txBody>
          <a:bodyPr>
            <a:spAutoFit/>
          </a:bodyPr>
          <a:lstStyle/>
          <a:p>
            <a:pPr eaLnBrk="1" hangingPunct="1"/>
            <a:r>
              <a:rPr lang="en-US" altLang="en-US" sz="2000" b="1">
                <a:solidFill>
                  <a:srgbClr val="C00000"/>
                </a:solidFill>
                <a:cs typeface="Arial" pitchFamily="34" charset="0"/>
              </a:rPr>
              <a:t>ANSWER: C. A. but not B.</a:t>
            </a:r>
            <a:endParaRPr lang="en-US" altLang="en-US" sz="1400" b="1">
              <a:solidFill>
                <a:srgbClr val="C00000"/>
              </a:solidFill>
              <a:cs typeface="Arial" pitchFamily="34" charset="0"/>
            </a:endParaRPr>
          </a:p>
        </p:txBody>
      </p:sp>
      <p:sp>
        <p:nvSpPr>
          <p:cNvPr id="39939" name="Rectangle 5"/>
          <p:cNvSpPr>
            <a:spLocks noChangeArrowheads="1"/>
          </p:cNvSpPr>
          <p:nvPr/>
        </p:nvSpPr>
        <p:spPr bwMode="auto">
          <a:xfrm>
            <a:off x="157163" y="1220788"/>
            <a:ext cx="4784725" cy="3046412"/>
          </a:xfrm>
          <a:prstGeom prst="rect">
            <a:avLst/>
          </a:prstGeom>
          <a:noFill/>
          <a:ln w="9525">
            <a:noFill/>
            <a:miter lim="800000"/>
            <a:headEnd/>
            <a:tailEnd/>
          </a:ln>
        </p:spPr>
        <p:txBody>
          <a:bodyPr>
            <a:spAutoFit/>
          </a:bodyPr>
          <a:lstStyle/>
          <a:p>
            <a:pPr eaLnBrk="1" hangingPunct="1">
              <a:defRPr/>
            </a:pPr>
            <a:r>
              <a:rPr lang="en-US" altLang="en-US" sz="2400" b="1" dirty="0">
                <a:solidFill>
                  <a:schemeClr val="tx2">
                    <a:lumMod val="65000"/>
                    <a:lumOff val="35000"/>
                  </a:schemeClr>
                </a:solidFill>
                <a:latin typeface="Arial" charset="0"/>
                <a:cs typeface="Arial" charset="0"/>
              </a:rPr>
              <a:t>7. You represent client to recover damages for injuries received when they slipped and fell on a walking path in their apartment complex.  While waiting for the client to “finish treatment” you realize the SoL has run on the claim.  You:</a:t>
            </a: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6565" name="TextBox 4"/>
          <p:cNvSpPr txBox="1">
            <a:spLocks noChangeArrowheads="1"/>
          </p:cNvSpPr>
          <p:nvPr/>
        </p:nvSpPr>
        <p:spPr bwMode="auto">
          <a:xfrm>
            <a:off x="5227638" y="1071563"/>
            <a:ext cx="3925887" cy="708025"/>
          </a:xfrm>
          <a:prstGeom prst="rect">
            <a:avLst/>
          </a:prstGeom>
          <a:noFill/>
          <a:ln w="9525">
            <a:noFill/>
            <a:miter lim="800000"/>
            <a:headEnd/>
            <a:tailEnd/>
          </a:ln>
        </p:spPr>
        <p:txBody>
          <a:bodyPr>
            <a:spAutoFit/>
          </a:bodyPr>
          <a:lstStyle/>
          <a:p>
            <a:pPr eaLnBrk="1" hangingPunct="1"/>
            <a:r>
              <a:rPr lang="en-US" altLang="en-US" sz="2000" b="1">
                <a:solidFill>
                  <a:srgbClr val="042E82"/>
                </a:solidFill>
                <a:cs typeface="Arial" pitchFamily="34" charset="0"/>
              </a:rPr>
              <a:t>Missouri Informal Opinion 2019-06. </a:t>
            </a:r>
          </a:p>
        </p:txBody>
      </p:sp>
      <p:sp>
        <p:nvSpPr>
          <p:cNvPr id="66566" name="TextBox 5"/>
          <p:cNvSpPr txBox="1">
            <a:spLocks noChangeArrowheads="1"/>
          </p:cNvSpPr>
          <p:nvPr/>
        </p:nvSpPr>
        <p:spPr bwMode="auto">
          <a:xfrm>
            <a:off x="5218113" y="1881188"/>
            <a:ext cx="3787775" cy="1384300"/>
          </a:xfrm>
          <a:prstGeom prst="rect">
            <a:avLst/>
          </a:prstGeom>
          <a:noFill/>
          <a:ln w="9525">
            <a:noFill/>
            <a:miter lim="800000"/>
            <a:headEnd/>
            <a:tailEnd/>
          </a:ln>
        </p:spPr>
        <p:txBody>
          <a:bodyPr>
            <a:spAutoFit/>
          </a:bodyPr>
          <a:lstStyle/>
          <a:p>
            <a:pPr eaLnBrk="1" hangingPunct="1"/>
            <a:r>
              <a:rPr lang="en-US" altLang="en-US" sz="1400" b="1">
                <a:solidFill>
                  <a:srgbClr val="042E82"/>
                </a:solidFill>
                <a:cs typeface="Arial" pitchFamily="34" charset="0"/>
              </a:rPr>
              <a:t>At TBP this is The TALK</a:t>
            </a:r>
          </a:p>
          <a:p>
            <a:pPr eaLnBrk="1" hangingPunct="1"/>
            <a:endParaRPr lang="en-US" altLang="en-US" sz="1400" b="1">
              <a:solidFill>
                <a:srgbClr val="042E82"/>
              </a:solidFill>
              <a:cs typeface="Arial" pitchFamily="34" charset="0"/>
            </a:endParaRPr>
          </a:p>
          <a:p>
            <a:pPr eaLnBrk="1" hangingPunct="1"/>
            <a:r>
              <a:rPr lang="en-US" altLang="en-US" sz="1400">
                <a:solidFill>
                  <a:srgbClr val="042E82"/>
                </a:solidFill>
                <a:cs typeface="Arial" pitchFamily="34" charset="0"/>
              </a:rPr>
              <a:t>Do: Advise the client on the status of the matter and that independent representation is appropriate.</a:t>
            </a:r>
          </a:p>
          <a:p>
            <a:pPr eaLnBrk="1" hangingPunct="1"/>
            <a:endParaRPr lang="en-US" altLang="en-US" sz="1400" b="1">
              <a:solidFill>
                <a:srgbClr val="042E82"/>
              </a:solidFill>
              <a:cs typeface="Arial" pitchFamily="34" charset="0"/>
            </a:endParaRPr>
          </a:p>
        </p:txBody>
      </p:sp>
      <p:pic>
        <p:nvPicPr>
          <p:cNvPr id="52231" name="Picture 11" descr="TBP Foundation _color.png"/>
          <p:cNvPicPr>
            <a:picLocks noChangeAspect="1"/>
          </p:cNvPicPr>
          <p:nvPr/>
        </p:nvPicPr>
        <p:blipFill>
          <a:blip r:embed="rId3" cstate="print"/>
          <a:srcRect/>
          <a:stretch>
            <a:fillRect/>
          </a:stretch>
        </p:blipFill>
        <p:spPr bwMode="auto">
          <a:xfrm>
            <a:off x="511175" y="266700"/>
            <a:ext cx="1995488" cy="588963"/>
          </a:xfrm>
          <a:prstGeom prst="rect">
            <a:avLst/>
          </a:prstGeom>
          <a:noFill/>
          <a:ln w="9525">
            <a:noFill/>
            <a:miter lim="800000"/>
            <a:headEnd/>
            <a:tailEnd/>
          </a:ln>
        </p:spPr>
      </p:pic>
      <p:sp>
        <p:nvSpPr>
          <p:cNvPr id="10" name="TextBox 9"/>
          <p:cNvSpPr txBox="1">
            <a:spLocks noChangeArrowheads="1"/>
          </p:cNvSpPr>
          <p:nvPr/>
        </p:nvSpPr>
        <p:spPr bwMode="auto">
          <a:xfrm>
            <a:off x="314325" y="4443413"/>
            <a:ext cx="4332288" cy="1816100"/>
          </a:xfrm>
          <a:prstGeom prst="rect">
            <a:avLst/>
          </a:prstGeom>
          <a:noFill/>
          <a:ln w="9525">
            <a:noFill/>
            <a:miter lim="800000"/>
            <a:headEnd/>
            <a:tailEnd/>
          </a:ln>
        </p:spPr>
        <p:txBody>
          <a:bodyPr>
            <a:spAutoFit/>
          </a:bodyPr>
          <a:lstStyle/>
          <a:p>
            <a:pPr eaLnBrk="1" hangingPunct="1"/>
            <a:r>
              <a:rPr lang="en-US" altLang="en-US" sz="1400">
                <a:solidFill>
                  <a:srgbClr val="042E82"/>
                </a:solidFill>
                <a:cs typeface="Arial" pitchFamily="34" charset="0"/>
              </a:rPr>
              <a:t>Face-to-Face meeting best</a:t>
            </a:r>
          </a:p>
          <a:p>
            <a:pPr eaLnBrk="1" hangingPunct="1"/>
            <a:endParaRPr lang="en-US" altLang="en-US" sz="1400">
              <a:solidFill>
                <a:srgbClr val="042E82"/>
              </a:solidFill>
              <a:cs typeface="Arial" pitchFamily="34" charset="0"/>
            </a:endParaRPr>
          </a:p>
          <a:p>
            <a:pPr eaLnBrk="1" hangingPunct="1"/>
            <a:r>
              <a:rPr lang="en-US" altLang="en-US" sz="1400">
                <a:solidFill>
                  <a:srgbClr val="042E82"/>
                </a:solidFill>
                <a:cs typeface="Arial" pitchFamily="34" charset="0"/>
              </a:rPr>
              <a:t>Draft an agenda</a:t>
            </a:r>
          </a:p>
          <a:p>
            <a:pPr eaLnBrk="1" hangingPunct="1"/>
            <a:endParaRPr lang="en-US" altLang="en-US" sz="1400">
              <a:solidFill>
                <a:srgbClr val="042E82"/>
              </a:solidFill>
              <a:cs typeface="Arial" pitchFamily="34" charset="0"/>
            </a:endParaRPr>
          </a:p>
          <a:p>
            <a:pPr eaLnBrk="1" hangingPunct="1"/>
            <a:r>
              <a:rPr lang="en-US" altLang="en-US" sz="1400">
                <a:solidFill>
                  <a:srgbClr val="042E82"/>
                </a:solidFill>
                <a:cs typeface="Arial" pitchFamily="34" charset="0"/>
              </a:rPr>
              <a:t>Write notes on the agenda of client’s questions and your answers during the meeting</a:t>
            </a:r>
          </a:p>
          <a:p>
            <a:pPr eaLnBrk="1" hangingPunct="1"/>
            <a:endParaRPr lang="en-US" altLang="en-US" sz="1400">
              <a:solidFill>
                <a:srgbClr val="042E82"/>
              </a:solidFill>
              <a:cs typeface="Arial" pitchFamily="34" charset="0"/>
            </a:endParaRPr>
          </a:p>
          <a:p>
            <a:pPr eaLnBrk="1" hangingPunct="1"/>
            <a:r>
              <a:rPr lang="en-US" altLang="en-US" sz="1400">
                <a:solidFill>
                  <a:srgbClr val="042E82"/>
                </a:solidFill>
                <a:cs typeface="Arial" pitchFamily="34" charset="0"/>
              </a:rPr>
              <a:t>Turn agenda into the confirming letter</a:t>
            </a:r>
            <a:endParaRPr lang="en-US" altLang="en-US" sz="1400" i="1">
              <a:solidFill>
                <a:srgbClr val="042E82"/>
              </a:solidFill>
              <a:cs typeface="Arial" pitchFamily="34" charset="0"/>
            </a:endParaRPr>
          </a:p>
        </p:txBody>
      </p:sp>
      <p:sp>
        <p:nvSpPr>
          <p:cNvPr id="66569" name="TextBox 10"/>
          <p:cNvSpPr txBox="1">
            <a:spLocks noChangeArrowheads="1"/>
          </p:cNvSpPr>
          <p:nvPr/>
        </p:nvSpPr>
        <p:spPr bwMode="auto">
          <a:xfrm>
            <a:off x="5237163" y="3205163"/>
            <a:ext cx="3592512" cy="3538537"/>
          </a:xfrm>
          <a:prstGeom prst="rect">
            <a:avLst/>
          </a:prstGeom>
          <a:noFill/>
          <a:ln w="9525">
            <a:noFill/>
            <a:miter lim="800000"/>
            <a:headEnd/>
            <a:tailEnd/>
          </a:ln>
        </p:spPr>
        <p:txBody>
          <a:bodyPr>
            <a:spAutoFit/>
          </a:bodyPr>
          <a:lstStyle/>
          <a:p>
            <a:pPr eaLnBrk="1" hangingPunct="1"/>
            <a:r>
              <a:rPr lang="en-US" altLang="en-US" sz="1400">
                <a:solidFill>
                  <a:srgbClr val="042E82"/>
                </a:solidFill>
                <a:cs typeface="Arial" pitchFamily="34" charset="0"/>
              </a:rPr>
              <a:t>Don’t:</a:t>
            </a:r>
          </a:p>
          <a:p>
            <a:pPr eaLnBrk="1" hangingPunct="1"/>
            <a:endParaRPr lang="en-US" altLang="en-US" sz="1400">
              <a:solidFill>
                <a:srgbClr val="042E82"/>
              </a:solidFill>
              <a:cs typeface="Arial" pitchFamily="34" charset="0"/>
            </a:endParaRPr>
          </a:p>
          <a:p>
            <a:pPr eaLnBrk="1" hangingPunct="1"/>
            <a:r>
              <a:rPr lang="en-US" altLang="en-US" sz="1400">
                <a:solidFill>
                  <a:srgbClr val="042E82"/>
                </a:solidFill>
                <a:cs typeface="Arial" pitchFamily="34" charset="0"/>
              </a:rPr>
              <a:t>Discuss value of loss</a:t>
            </a:r>
          </a:p>
          <a:p>
            <a:pPr eaLnBrk="1" hangingPunct="1"/>
            <a:endParaRPr lang="en-US" altLang="en-US" sz="1400">
              <a:solidFill>
                <a:srgbClr val="042E82"/>
              </a:solidFill>
              <a:cs typeface="Arial" pitchFamily="34" charset="0"/>
            </a:endParaRPr>
          </a:p>
          <a:p>
            <a:pPr eaLnBrk="1" hangingPunct="1"/>
            <a:r>
              <a:rPr lang="en-US" altLang="en-US" sz="1400">
                <a:solidFill>
                  <a:srgbClr val="042E82"/>
                </a:solidFill>
                <a:cs typeface="Arial" pitchFamily="34" charset="0"/>
              </a:rPr>
              <a:t>Admit liability</a:t>
            </a:r>
          </a:p>
          <a:p>
            <a:pPr eaLnBrk="1" hangingPunct="1"/>
            <a:endParaRPr lang="en-US" altLang="en-US" sz="1400">
              <a:solidFill>
                <a:srgbClr val="042E82"/>
              </a:solidFill>
              <a:cs typeface="Arial" pitchFamily="34" charset="0"/>
            </a:endParaRPr>
          </a:p>
          <a:p>
            <a:pPr eaLnBrk="1" hangingPunct="1"/>
            <a:r>
              <a:rPr lang="en-US" altLang="en-US" sz="1400">
                <a:solidFill>
                  <a:srgbClr val="042E82"/>
                </a:solidFill>
                <a:cs typeface="Arial" pitchFamily="34" charset="0"/>
              </a:rPr>
              <a:t>Attempt further representation without CoI waiver.  Just because yours and the client’s “interests are aligned” (find that in the rules) doesn’t mean you don’t have a conflict.</a:t>
            </a:r>
          </a:p>
          <a:p>
            <a:pPr eaLnBrk="1" hangingPunct="1"/>
            <a:endParaRPr lang="en-US" altLang="en-US" sz="1400">
              <a:solidFill>
                <a:srgbClr val="042E82"/>
              </a:solidFill>
              <a:cs typeface="Arial" pitchFamily="34" charset="0"/>
            </a:endParaRPr>
          </a:p>
          <a:p>
            <a:pPr eaLnBrk="1" hangingPunct="1"/>
            <a:r>
              <a:rPr lang="en-US" altLang="en-US" sz="1400">
                <a:solidFill>
                  <a:srgbClr val="042E82"/>
                </a:solidFill>
                <a:cs typeface="Arial" pitchFamily="34" charset="0"/>
              </a:rPr>
              <a:t>Make sure waiver clearly describes the benefit to the client for retaining a lawyer that has a CoI with them. </a:t>
            </a:r>
          </a:p>
          <a:p>
            <a:pPr eaLnBrk="1" hangingPunct="1"/>
            <a:endParaRPr lang="en-US" altLang="en-US" sz="140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6562"/>
                                        </p:tgtEl>
                                        <p:attrNameLst>
                                          <p:attrName>style.visibility</p:attrName>
                                        </p:attrNameLst>
                                      </p:cBhvr>
                                      <p:to>
                                        <p:strVal val="visible"/>
                                      </p:to>
                                    </p:set>
                                    <p:anim calcmode="lin" valueType="num">
                                      <p:cBhvr additive="base">
                                        <p:cTn id="7" dur="500" fill="hold"/>
                                        <p:tgtEl>
                                          <p:spTgt spid="66562"/>
                                        </p:tgtEl>
                                        <p:attrNameLst>
                                          <p:attrName>ppt_x</p:attrName>
                                        </p:attrNameLst>
                                      </p:cBhvr>
                                      <p:tavLst>
                                        <p:tav tm="0">
                                          <p:val>
                                            <p:strVal val="1+#ppt_w/2"/>
                                          </p:val>
                                        </p:tav>
                                        <p:tav tm="100000">
                                          <p:val>
                                            <p:strVal val="#ppt_x"/>
                                          </p:val>
                                        </p:tav>
                                      </p:tavLst>
                                    </p:anim>
                                    <p:anim calcmode="lin" valueType="num">
                                      <p:cBhvr additive="base">
                                        <p:cTn id="8" dur="500" fill="hold"/>
                                        <p:tgtEl>
                                          <p:spTgt spid="6656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6565"/>
                                        </p:tgtEl>
                                        <p:attrNameLst>
                                          <p:attrName>style.visibility</p:attrName>
                                        </p:attrNameLst>
                                      </p:cBhvr>
                                      <p:to>
                                        <p:strVal val="visible"/>
                                      </p:to>
                                    </p:set>
                                    <p:anim calcmode="lin" valueType="num">
                                      <p:cBhvr additive="base">
                                        <p:cTn id="13" dur="500" fill="hold"/>
                                        <p:tgtEl>
                                          <p:spTgt spid="66565"/>
                                        </p:tgtEl>
                                        <p:attrNameLst>
                                          <p:attrName>ppt_x</p:attrName>
                                        </p:attrNameLst>
                                      </p:cBhvr>
                                      <p:tavLst>
                                        <p:tav tm="0">
                                          <p:val>
                                            <p:strVal val="1+#ppt_w/2"/>
                                          </p:val>
                                        </p:tav>
                                        <p:tav tm="100000">
                                          <p:val>
                                            <p:strVal val="#ppt_x"/>
                                          </p:val>
                                        </p:tav>
                                      </p:tavLst>
                                    </p:anim>
                                    <p:anim calcmode="lin" valueType="num">
                                      <p:cBhvr additive="base">
                                        <p:cTn id="14" dur="500" fill="hold"/>
                                        <p:tgtEl>
                                          <p:spTgt spid="6656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66566">
                                            <p:txEl>
                                              <p:pRg st="0" end="0"/>
                                            </p:txEl>
                                          </p:spTgt>
                                        </p:tgtEl>
                                        <p:attrNameLst>
                                          <p:attrName>style.visibility</p:attrName>
                                        </p:attrNameLst>
                                      </p:cBhvr>
                                      <p:to>
                                        <p:strVal val="visible"/>
                                      </p:to>
                                    </p:set>
                                    <p:anim calcmode="lin" valueType="num">
                                      <p:cBhvr additive="base">
                                        <p:cTn id="19" dur="500" fill="hold"/>
                                        <p:tgtEl>
                                          <p:spTgt spid="66566">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656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66566">
                                            <p:txEl>
                                              <p:pRg st="2" end="2"/>
                                            </p:txEl>
                                          </p:spTgt>
                                        </p:tgtEl>
                                        <p:attrNameLst>
                                          <p:attrName>style.visibility</p:attrName>
                                        </p:attrNameLst>
                                      </p:cBhvr>
                                      <p:to>
                                        <p:strVal val="visible"/>
                                      </p:to>
                                    </p:set>
                                    <p:anim calcmode="lin" valueType="num">
                                      <p:cBhvr additive="base">
                                        <p:cTn id="25" dur="500" fill="hold"/>
                                        <p:tgtEl>
                                          <p:spTgt spid="66566">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656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66569">
                                            <p:txEl>
                                              <p:pRg st="0" end="0"/>
                                            </p:txEl>
                                          </p:spTgt>
                                        </p:tgtEl>
                                        <p:attrNameLst>
                                          <p:attrName>style.visibility</p:attrName>
                                        </p:attrNameLst>
                                      </p:cBhvr>
                                      <p:to>
                                        <p:strVal val="visible"/>
                                      </p:to>
                                    </p:set>
                                    <p:anim calcmode="lin" valueType="num">
                                      <p:cBhvr additive="base">
                                        <p:cTn id="31" dur="500" fill="hold"/>
                                        <p:tgtEl>
                                          <p:spTgt spid="66569">
                                            <p:txEl>
                                              <p:pRg st="0" end="0"/>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66569">
                                            <p:txEl>
                                              <p:pRg st="0" end="0"/>
                                            </p:txEl>
                                          </p:spTgt>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stCondLst>
                                    <p:cond delay="0"/>
                                  </p:stCondLst>
                                  <p:childTnLst>
                                    <p:set>
                                      <p:cBhvr>
                                        <p:cTn id="34" dur="1" fill="hold">
                                          <p:stCondLst>
                                            <p:cond delay="0"/>
                                          </p:stCondLst>
                                        </p:cTn>
                                        <p:tgtEl>
                                          <p:spTgt spid="66569">
                                            <p:txEl>
                                              <p:pRg st="2" end="2"/>
                                            </p:txEl>
                                          </p:spTgt>
                                        </p:tgtEl>
                                        <p:attrNameLst>
                                          <p:attrName>style.visibility</p:attrName>
                                        </p:attrNameLst>
                                      </p:cBhvr>
                                      <p:to>
                                        <p:strVal val="visible"/>
                                      </p:to>
                                    </p:set>
                                    <p:anim calcmode="lin" valueType="num">
                                      <p:cBhvr additive="base">
                                        <p:cTn id="35" dur="500" fill="hold"/>
                                        <p:tgtEl>
                                          <p:spTgt spid="66569">
                                            <p:txEl>
                                              <p:pRg st="2" end="2"/>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66569">
                                            <p:txEl>
                                              <p:pRg st="2" end="2"/>
                                            </p:txEl>
                                          </p:spTgt>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0"/>
                                  </p:stCondLst>
                                  <p:childTnLst>
                                    <p:set>
                                      <p:cBhvr>
                                        <p:cTn id="38" dur="1" fill="hold">
                                          <p:stCondLst>
                                            <p:cond delay="0"/>
                                          </p:stCondLst>
                                        </p:cTn>
                                        <p:tgtEl>
                                          <p:spTgt spid="66569">
                                            <p:txEl>
                                              <p:pRg st="4" end="4"/>
                                            </p:txEl>
                                          </p:spTgt>
                                        </p:tgtEl>
                                        <p:attrNameLst>
                                          <p:attrName>style.visibility</p:attrName>
                                        </p:attrNameLst>
                                      </p:cBhvr>
                                      <p:to>
                                        <p:strVal val="visible"/>
                                      </p:to>
                                    </p:set>
                                    <p:anim calcmode="lin" valueType="num">
                                      <p:cBhvr additive="base">
                                        <p:cTn id="39" dur="500" fill="hold"/>
                                        <p:tgtEl>
                                          <p:spTgt spid="66569">
                                            <p:txEl>
                                              <p:pRg st="4" end="4"/>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66569">
                                            <p:txEl>
                                              <p:pRg st="4" end="4"/>
                                            </p:txEl>
                                          </p:spTgt>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66569">
                                            <p:txEl>
                                              <p:pRg st="6" end="6"/>
                                            </p:txEl>
                                          </p:spTgt>
                                        </p:tgtEl>
                                        <p:attrNameLst>
                                          <p:attrName>style.visibility</p:attrName>
                                        </p:attrNameLst>
                                      </p:cBhvr>
                                      <p:to>
                                        <p:strVal val="visible"/>
                                      </p:to>
                                    </p:set>
                                    <p:anim calcmode="lin" valueType="num">
                                      <p:cBhvr additive="base">
                                        <p:cTn id="43" dur="500" fill="hold"/>
                                        <p:tgtEl>
                                          <p:spTgt spid="6656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6656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nodeType="clickEffect">
                                  <p:stCondLst>
                                    <p:cond delay="0"/>
                                  </p:stCondLst>
                                  <p:childTnLst>
                                    <p:set>
                                      <p:cBhvr>
                                        <p:cTn id="48" dur="1" fill="hold">
                                          <p:stCondLst>
                                            <p:cond delay="0"/>
                                          </p:stCondLst>
                                        </p:cTn>
                                        <p:tgtEl>
                                          <p:spTgt spid="66569">
                                            <p:txEl>
                                              <p:pRg st="8" end="8"/>
                                            </p:txEl>
                                          </p:spTgt>
                                        </p:tgtEl>
                                        <p:attrNameLst>
                                          <p:attrName>style.visibility</p:attrName>
                                        </p:attrNameLst>
                                      </p:cBhvr>
                                      <p:to>
                                        <p:strVal val="visible"/>
                                      </p:to>
                                    </p:set>
                                    <p:anim calcmode="lin" valueType="num">
                                      <p:cBhvr additive="base">
                                        <p:cTn id="49" dur="500" fill="hold"/>
                                        <p:tgtEl>
                                          <p:spTgt spid="66569">
                                            <p:txEl>
                                              <p:pRg st="8" end="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6656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0-#ppt_w/2"/>
                                          </p:val>
                                        </p:tav>
                                        <p:tav tm="100000">
                                          <p:val>
                                            <p:strVal val="#ppt_x"/>
                                          </p:val>
                                        </p:tav>
                                      </p:tavLst>
                                    </p:anim>
                                    <p:anim calcmode="lin" valueType="num">
                                      <p:cBhvr additive="base">
                                        <p:cTn id="56"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P spid="66565"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6"/>
          <p:cNvSpPr txBox="1">
            <a:spLocks noChangeArrowheads="1"/>
          </p:cNvSpPr>
          <p:nvPr/>
        </p:nvSpPr>
        <p:spPr bwMode="auto">
          <a:xfrm>
            <a:off x="5216525" y="528638"/>
            <a:ext cx="3770313" cy="1200150"/>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A. Violates Rules 4-4.4(a) &amp; 4-8.4(c) if the information was inappropriately or wrongfully obtained.</a:t>
            </a:r>
            <a:endParaRPr lang="en-US" altLang="en-US" sz="1100" b="1">
              <a:solidFill>
                <a:srgbClr val="505B70"/>
              </a:solidFill>
              <a:cs typeface="Arial" pitchFamily="34" charset="0"/>
            </a:endParaRPr>
          </a:p>
        </p:txBody>
      </p:sp>
      <p:sp>
        <p:nvSpPr>
          <p:cNvPr id="39939" name="Rectangle 5"/>
          <p:cNvSpPr>
            <a:spLocks noChangeArrowheads="1"/>
          </p:cNvSpPr>
          <p:nvPr/>
        </p:nvSpPr>
        <p:spPr bwMode="auto">
          <a:xfrm>
            <a:off x="0" y="968375"/>
            <a:ext cx="5053013" cy="3478213"/>
          </a:xfrm>
          <a:prstGeom prst="rect">
            <a:avLst/>
          </a:prstGeom>
          <a:noFill/>
          <a:ln w="9525">
            <a:noFill/>
            <a:miter lim="800000"/>
            <a:headEnd/>
            <a:tailEnd/>
          </a:ln>
        </p:spPr>
        <p:txBody>
          <a:bodyPr>
            <a:spAutoFit/>
          </a:bodyPr>
          <a:lstStyle/>
          <a:p>
            <a:pPr eaLnBrk="1" hangingPunct="1">
              <a:defRPr/>
            </a:pPr>
            <a:r>
              <a:rPr lang="en-US" altLang="en-US" sz="2000" b="1" dirty="0">
                <a:solidFill>
                  <a:schemeClr val="bg2">
                    <a:lumMod val="75000"/>
                  </a:schemeClr>
                </a:solidFill>
                <a:latin typeface="Arial" charset="0"/>
                <a:cs typeface="Arial" charset="0"/>
              </a:rPr>
              <a:t>1. During a dissolution representation your c</a:t>
            </a:r>
            <a:r>
              <a:rPr lang="en-US" sz="2000" b="1" dirty="0">
                <a:solidFill>
                  <a:schemeClr val="bg2">
                    <a:lumMod val="75000"/>
                  </a:schemeClr>
                </a:solidFill>
                <a:latin typeface="Arial" charset="0"/>
              </a:rPr>
              <a:t>lient sends you electronic copies of email correspondence between adverse spouse and various third persons, including adverse spouse’s attorney.  Your client obtained access to the information through the spouse’s email account using the spouse’s user name and password, which the spouse never changed.  Your use of this information:</a:t>
            </a:r>
            <a:endParaRPr lang="en-US" altLang="en-US" sz="2000" b="1" dirty="0">
              <a:solidFill>
                <a:schemeClr val="bg2">
                  <a:lumMod val="75000"/>
                </a:schemeClr>
              </a:solidFill>
              <a:latin typeface="Arial" charset="0"/>
              <a:cs typeface="Arial" charset="0"/>
            </a:endParaRP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1749" name="TextBox 4"/>
          <p:cNvSpPr txBox="1">
            <a:spLocks noChangeArrowheads="1"/>
          </p:cNvSpPr>
          <p:nvPr/>
        </p:nvSpPr>
        <p:spPr bwMode="auto">
          <a:xfrm>
            <a:off x="5218113" y="2249488"/>
            <a:ext cx="3925887" cy="1200150"/>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B. Is permissible because the adverse spouse could have no expectation of privacy as to the information.</a:t>
            </a:r>
            <a:endParaRPr lang="en-US" altLang="en-US" sz="1400">
              <a:solidFill>
                <a:srgbClr val="C00000"/>
              </a:solidFill>
              <a:cs typeface="Arial" pitchFamily="34" charset="0"/>
            </a:endParaRPr>
          </a:p>
        </p:txBody>
      </p:sp>
      <p:sp>
        <p:nvSpPr>
          <p:cNvPr id="31750" name="TextBox 5"/>
          <p:cNvSpPr txBox="1">
            <a:spLocks noChangeArrowheads="1"/>
          </p:cNvSpPr>
          <p:nvPr/>
        </p:nvSpPr>
        <p:spPr bwMode="auto">
          <a:xfrm>
            <a:off x="5237163" y="4043363"/>
            <a:ext cx="3897312" cy="1200150"/>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C. Requires you to first determine whether Rule 4-1.6 permits you to reveal your client’s conduct in obtaining the information.</a:t>
            </a:r>
          </a:p>
        </p:txBody>
      </p:sp>
      <p:sp>
        <p:nvSpPr>
          <p:cNvPr id="31751" name="TextBox 6"/>
          <p:cNvSpPr txBox="1">
            <a:spLocks noChangeArrowheads="1"/>
          </p:cNvSpPr>
          <p:nvPr/>
        </p:nvSpPr>
        <p:spPr bwMode="auto">
          <a:xfrm>
            <a:off x="5256213" y="5595938"/>
            <a:ext cx="3841750" cy="922337"/>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D. Is permissible because adverse spouse failed to take reasonable steps to protect it.</a:t>
            </a:r>
          </a:p>
        </p:txBody>
      </p:sp>
      <p:pic>
        <p:nvPicPr>
          <p:cNvPr id="15368" name="Picture 11" descr="TBP Foundation _color.png"/>
          <p:cNvPicPr>
            <a:picLocks noChangeAspect="1"/>
          </p:cNvPicPr>
          <p:nvPr/>
        </p:nvPicPr>
        <p:blipFill>
          <a:blip r:embed="rId3" cstate="print"/>
          <a:srcRect/>
          <a:stretch>
            <a:fillRect/>
          </a:stretch>
        </p:blipFill>
        <p:spPr bwMode="auto">
          <a:xfrm>
            <a:off x="511175" y="266700"/>
            <a:ext cx="1995488" cy="5889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1+#ppt_w/2"/>
                                          </p:val>
                                        </p:tav>
                                        <p:tav tm="100000">
                                          <p:val>
                                            <p:strVal val="#ppt_x"/>
                                          </p:val>
                                        </p:tav>
                                      </p:tavLst>
                                    </p:anim>
                                    <p:anim calcmode="lin" valueType="num">
                                      <p:cBhvr additive="base">
                                        <p:cTn id="8" dur="500" fill="hold"/>
                                        <p:tgtEl>
                                          <p:spTgt spid="3174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1749"/>
                                        </p:tgtEl>
                                        <p:attrNameLst>
                                          <p:attrName>style.visibility</p:attrName>
                                        </p:attrNameLst>
                                      </p:cBhvr>
                                      <p:to>
                                        <p:strVal val="visible"/>
                                      </p:to>
                                    </p:set>
                                    <p:anim calcmode="lin" valueType="num">
                                      <p:cBhvr additive="base">
                                        <p:cTn id="13" dur="500" fill="hold"/>
                                        <p:tgtEl>
                                          <p:spTgt spid="31749"/>
                                        </p:tgtEl>
                                        <p:attrNameLst>
                                          <p:attrName>ppt_x</p:attrName>
                                        </p:attrNameLst>
                                      </p:cBhvr>
                                      <p:tavLst>
                                        <p:tav tm="0">
                                          <p:val>
                                            <p:strVal val="1+#ppt_w/2"/>
                                          </p:val>
                                        </p:tav>
                                        <p:tav tm="100000">
                                          <p:val>
                                            <p:strVal val="#ppt_x"/>
                                          </p:val>
                                        </p:tav>
                                      </p:tavLst>
                                    </p:anim>
                                    <p:anim calcmode="lin" valueType="num">
                                      <p:cBhvr additive="base">
                                        <p:cTn id="14" dur="500" fill="hold"/>
                                        <p:tgtEl>
                                          <p:spTgt spid="3174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1750"/>
                                        </p:tgtEl>
                                        <p:attrNameLst>
                                          <p:attrName>style.visibility</p:attrName>
                                        </p:attrNameLst>
                                      </p:cBhvr>
                                      <p:to>
                                        <p:strVal val="visible"/>
                                      </p:to>
                                    </p:set>
                                    <p:anim calcmode="lin" valueType="num">
                                      <p:cBhvr additive="base">
                                        <p:cTn id="19" dur="500" fill="hold"/>
                                        <p:tgtEl>
                                          <p:spTgt spid="31750"/>
                                        </p:tgtEl>
                                        <p:attrNameLst>
                                          <p:attrName>ppt_x</p:attrName>
                                        </p:attrNameLst>
                                      </p:cBhvr>
                                      <p:tavLst>
                                        <p:tav tm="0">
                                          <p:val>
                                            <p:strVal val="1+#ppt_w/2"/>
                                          </p:val>
                                        </p:tav>
                                        <p:tav tm="100000">
                                          <p:val>
                                            <p:strVal val="#ppt_x"/>
                                          </p:val>
                                        </p:tav>
                                      </p:tavLst>
                                    </p:anim>
                                    <p:anim calcmode="lin" valueType="num">
                                      <p:cBhvr additive="base">
                                        <p:cTn id="20" dur="500" fill="hold"/>
                                        <p:tgtEl>
                                          <p:spTgt spid="3175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1751"/>
                                        </p:tgtEl>
                                        <p:attrNameLst>
                                          <p:attrName>style.visibility</p:attrName>
                                        </p:attrNameLst>
                                      </p:cBhvr>
                                      <p:to>
                                        <p:strVal val="visible"/>
                                      </p:to>
                                    </p:set>
                                    <p:anim calcmode="lin" valueType="num">
                                      <p:cBhvr additive="base">
                                        <p:cTn id="25" dur="500" fill="hold"/>
                                        <p:tgtEl>
                                          <p:spTgt spid="31751"/>
                                        </p:tgtEl>
                                        <p:attrNameLst>
                                          <p:attrName>ppt_x</p:attrName>
                                        </p:attrNameLst>
                                      </p:cBhvr>
                                      <p:tavLst>
                                        <p:tav tm="0">
                                          <p:val>
                                            <p:strVal val="1+#ppt_w/2"/>
                                          </p:val>
                                        </p:tav>
                                        <p:tav tm="100000">
                                          <p:val>
                                            <p:strVal val="#ppt_x"/>
                                          </p:val>
                                        </p:tav>
                                      </p:tavLst>
                                    </p:anim>
                                    <p:anim calcmode="lin" valueType="num">
                                      <p:cBhvr additive="base">
                                        <p:cTn id="26" dur="500" fill="hold"/>
                                        <p:tgtEl>
                                          <p:spTgt spid="317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9" grpId="0"/>
      <p:bldP spid="31750" grpId="0"/>
      <p:bldP spid="3175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Box 6"/>
          <p:cNvSpPr txBox="1">
            <a:spLocks noChangeArrowheads="1"/>
          </p:cNvSpPr>
          <p:nvPr/>
        </p:nvSpPr>
        <p:spPr bwMode="auto">
          <a:xfrm>
            <a:off x="5216525" y="528638"/>
            <a:ext cx="3770313" cy="1200150"/>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A. May be destroyed in a manner preserving their confidentiality 10 years after the conclusion of the representation.</a:t>
            </a:r>
            <a:endParaRPr lang="en-US" altLang="en-US" sz="1100" b="1">
              <a:solidFill>
                <a:srgbClr val="C00000"/>
              </a:solidFill>
              <a:cs typeface="Arial" pitchFamily="34" charset="0"/>
            </a:endParaRPr>
          </a:p>
        </p:txBody>
      </p:sp>
      <p:sp>
        <p:nvSpPr>
          <p:cNvPr id="39939" name="Rectangle 5"/>
          <p:cNvSpPr>
            <a:spLocks noChangeArrowheads="1"/>
          </p:cNvSpPr>
          <p:nvPr/>
        </p:nvSpPr>
        <p:spPr bwMode="auto">
          <a:xfrm>
            <a:off x="157163" y="1220788"/>
            <a:ext cx="4784725" cy="2308225"/>
          </a:xfrm>
          <a:prstGeom prst="rect">
            <a:avLst/>
          </a:prstGeom>
          <a:noFill/>
          <a:ln w="9525">
            <a:noFill/>
            <a:miter lim="800000"/>
            <a:headEnd/>
            <a:tailEnd/>
          </a:ln>
        </p:spPr>
        <p:txBody>
          <a:bodyPr>
            <a:spAutoFit/>
          </a:bodyPr>
          <a:lstStyle/>
          <a:p>
            <a:pPr eaLnBrk="1" hangingPunct="1">
              <a:defRPr/>
            </a:pPr>
            <a:r>
              <a:rPr lang="en-US" altLang="en-US" sz="2400" b="1" dirty="0">
                <a:solidFill>
                  <a:schemeClr val="tx2">
                    <a:lumMod val="65000"/>
                    <a:lumOff val="35000"/>
                  </a:schemeClr>
                </a:solidFill>
                <a:latin typeface="Arial" charset="0"/>
                <a:cs typeface="Arial" charset="0"/>
              </a:rPr>
              <a:t>8. Over the course of years practicing probate law you have accumulated over 500 original wills for whom you cannot locate the testators.  The wills:</a:t>
            </a: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8613" name="TextBox 4"/>
          <p:cNvSpPr txBox="1">
            <a:spLocks noChangeArrowheads="1"/>
          </p:cNvSpPr>
          <p:nvPr/>
        </p:nvSpPr>
        <p:spPr bwMode="auto">
          <a:xfrm>
            <a:off x="5227638" y="2184400"/>
            <a:ext cx="3925887" cy="1200150"/>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B. May be destroyed in a manner preserving their confidentiality 6 years after the conclusion of the representation.</a:t>
            </a:r>
            <a:endParaRPr lang="en-US" altLang="en-US" sz="1100" b="1">
              <a:solidFill>
                <a:srgbClr val="C00000"/>
              </a:solidFill>
              <a:cs typeface="Arial" pitchFamily="34" charset="0"/>
            </a:endParaRPr>
          </a:p>
        </p:txBody>
      </p:sp>
      <p:sp>
        <p:nvSpPr>
          <p:cNvPr id="68614" name="TextBox 5"/>
          <p:cNvSpPr txBox="1">
            <a:spLocks noChangeArrowheads="1"/>
          </p:cNvSpPr>
          <p:nvPr/>
        </p:nvSpPr>
        <p:spPr bwMode="auto">
          <a:xfrm>
            <a:off x="5218113" y="3792538"/>
            <a:ext cx="3490912" cy="923925"/>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C. May be scanned and maintained by electronic media</a:t>
            </a:r>
          </a:p>
        </p:txBody>
      </p:sp>
      <p:sp>
        <p:nvSpPr>
          <p:cNvPr id="68615" name="TextBox 6"/>
          <p:cNvSpPr txBox="1">
            <a:spLocks noChangeArrowheads="1"/>
          </p:cNvSpPr>
          <p:nvPr/>
        </p:nvSpPr>
        <p:spPr bwMode="auto">
          <a:xfrm>
            <a:off x="5235575" y="5010150"/>
            <a:ext cx="3841750" cy="646113"/>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D. Shall be maintained indefinitely</a:t>
            </a:r>
            <a:endParaRPr lang="en-US" altLang="en-US">
              <a:solidFill>
                <a:srgbClr val="C00000"/>
              </a:solidFill>
              <a:cs typeface="Arial" pitchFamily="34" charset="0"/>
            </a:endParaRPr>
          </a:p>
        </p:txBody>
      </p:sp>
      <p:pic>
        <p:nvPicPr>
          <p:cNvPr id="54280" name="Picture 11" descr="TBP Foundation _color.png"/>
          <p:cNvPicPr>
            <a:picLocks noChangeAspect="1"/>
          </p:cNvPicPr>
          <p:nvPr/>
        </p:nvPicPr>
        <p:blipFill>
          <a:blip r:embed="rId3" cstate="print"/>
          <a:srcRect/>
          <a:stretch>
            <a:fillRect/>
          </a:stretch>
        </p:blipFill>
        <p:spPr bwMode="auto">
          <a:xfrm>
            <a:off x="511175" y="266700"/>
            <a:ext cx="1995488" cy="5889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 calcmode="lin" valueType="num">
                                      <p:cBhvr additive="base">
                                        <p:cTn id="7" dur="500" fill="hold"/>
                                        <p:tgtEl>
                                          <p:spTgt spid="68610"/>
                                        </p:tgtEl>
                                        <p:attrNameLst>
                                          <p:attrName>ppt_x</p:attrName>
                                        </p:attrNameLst>
                                      </p:cBhvr>
                                      <p:tavLst>
                                        <p:tav tm="0">
                                          <p:val>
                                            <p:strVal val="1+#ppt_w/2"/>
                                          </p:val>
                                        </p:tav>
                                        <p:tav tm="100000">
                                          <p:val>
                                            <p:strVal val="#ppt_x"/>
                                          </p:val>
                                        </p:tav>
                                      </p:tavLst>
                                    </p:anim>
                                    <p:anim calcmode="lin" valueType="num">
                                      <p:cBhvr additive="base">
                                        <p:cTn id="8" dur="500" fill="hold"/>
                                        <p:tgtEl>
                                          <p:spTgt spid="686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8613"/>
                                        </p:tgtEl>
                                        <p:attrNameLst>
                                          <p:attrName>style.visibility</p:attrName>
                                        </p:attrNameLst>
                                      </p:cBhvr>
                                      <p:to>
                                        <p:strVal val="visible"/>
                                      </p:to>
                                    </p:set>
                                    <p:anim calcmode="lin" valueType="num">
                                      <p:cBhvr additive="base">
                                        <p:cTn id="13" dur="500" fill="hold"/>
                                        <p:tgtEl>
                                          <p:spTgt spid="68613"/>
                                        </p:tgtEl>
                                        <p:attrNameLst>
                                          <p:attrName>ppt_x</p:attrName>
                                        </p:attrNameLst>
                                      </p:cBhvr>
                                      <p:tavLst>
                                        <p:tav tm="0">
                                          <p:val>
                                            <p:strVal val="1+#ppt_w/2"/>
                                          </p:val>
                                        </p:tav>
                                        <p:tav tm="100000">
                                          <p:val>
                                            <p:strVal val="#ppt_x"/>
                                          </p:val>
                                        </p:tav>
                                      </p:tavLst>
                                    </p:anim>
                                    <p:anim calcmode="lin" valueType="num">
                                      <p:cBhvr additive="base">
                                        <p:cTn id="14" dur="500" fill="hold"/>
                                        <p:tgtEl>
                                          <p:spTgt spid="6861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8614"/>
                                        </p:tgtEl>
                                        <p:attrNameLst>
                                          <p:attrName>style.visibility</p:attrName>
                                        </p:attrNameLst>
                                      </p:cBhvr>
                                      <p:to>
                                        <p:strVal val="visible"/>
                                      </p:to>
                                    </p:set>
                                    <p:anim calcmode="lin" valueType="num">
                                      <p:cBhvr additive="base">
                                        <p:cTn id="19" dur="500" fill="hold"/>
                                        <p:tgtEl>
                                          <p:spTgt spid="68614"/>
                                        </p:tgtEl>
                                        <p:attrNameLst>
                                          <p:attrName>ppt_x</p:attrName>
                                        </p:attrNameLst>
                                      </p:cBhvr>
                                      <p:tavLst>
                                        <p:tav tm="0">
                                          <p:val>
                                            <p:strVal val="1+#ppt_w/2"/>
                                          </p:val>
                                        </p:tav>
                                        <p:tav tm="100000">
                                          <p:val>
                                            <p:strVal val="#ppt_x"/>
                                          </p:val>
                                        </p:tav>
                                      </p:tavLst>
                                    </p:anim>
                                    <p:anim calcmode="lin" valueType="num">
                                      <p:cBhvr additive="base">
                                        <p:cTn id="20" dur="500" fill="hold"/>
                                        <p:tgtEl>
                                          <p:spTgt spid="6861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68615"/>
                                        </p:tgtEl>
                                        <p:attrNameLst>
                                          <p:attrName>style.visibility</p:attrName>
                                        </p:attrNameLst>
                                      </p:cBhvr>
                                      <p:to>
                                        <p:strVal val="visible"/>
                                      </p:to>
                                    </p:set>
                                    <p:anim calcmode="lin" valueType="num">
                                      <p:cBhvr additive="base">
                                        <p:cTn id="25" dur="500" fill="hold"/>
                                        <p:tgtEl>
                                          <p:spTgt spid="68615"/>
                                        </p:tgtEl>
                                        <p:attrNameLst>
                                          <p:attrName>ppt_x</p:attrName>
                                        </p:attrNameLst>
                                      </p:cBhvr>
                                      <p:tavLst>
                                        <p:tav tm="0">
                                          <p:val>
                                            <p:strVal val="1+#ppt_w/2"/>
                                          </p:val>
                                        </p:tav>
                                        <p:tav tm="100000">
                                          <p:val>
                                            <p:strVal val="#ppt_x"/>
                                          </p:val>
                                        </p:tav>
                                      </p:tavLst>
                                    </p:anim>
                                    <p:anim calcmode="lin" valueType="num">
                                      <p:cBhvr additive="base">
                                        <p:cTn id="26" dur="500" fill="hold"/>
                                        <p:tgtEl>
                                          <p:spTgt spid="686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P spid="68613" grpId="0"/>
      <p:bldP spid="68614" grpId="0"/>
      <p:bldP spid="686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6"/>
          <p:cNvSpPr txBox="1">
            <a:spLocks noChangeArrowheads="1"/>
          </p:cNvSpPr>
          <p:nvPr/>
        </p:nvSpPr>
        <p:spPr bwMode="auto">
          <a:xfrm>
            <a:off x="5216525" y="528638"/>
            <a:ext cx="3770313" cy="815975"/>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ANSWER: D. Shall be maintained indefinitely</a:t>
            </a:r>
            <a:endParaRPr lang="en-US" altLang="en-US">
              <a:solidFill>
                <a:srgbClr val="C00000"/>
              </a:solidFill>
              <a:cs typeface="Arial" pitchFamily="34" charset="0"/>
            </a:endParaRPr>
          </a:p>
          <a:p>
            <a:pPr eaLnBrk="1" hangingPunct="1"/>
            <a:endParaRPr lang="en-US" altLang="en-US" sz="1100" b="1">
              <a:solidFill>
                <a:srgbClr val="C00000"/>
              </a:solidFill>
              <a:cs typeface="Arial" pitchFamily="34" charset="0"/>
            </a:endParaRPr>
          </a:p>
        </p:txBody>
      </p:sp>
      <p:sp>
        <p:nvSpPr>
          <p:cNvPr id="39939" name="Rectangle 5"/>
          <p:cNvSpPr>
            <a:spLocks noChangeArrowheads="1"/>
          </p:cNvSpPr>
          <p:nvPr/>
        </p:nvSpPr>
        <p:spPr bwMode="auto">
          <a:xfrm>
            <a:off x="157163" y="1220788"/>
            <a:ext cx="4784725" cy="2308225"/>
          </a:xfrm>
          <a:prstGeom prst="rect">
            <a:avLst/>
          </a:prstGeom>
          <a:noFill/>
          <a:ln w="9525">
            <a:noFill/>
            <a:miter lim="800000"/>
            <a:headEnd/>
            <a:tailEnd/>
          </a:ln>
        </p:spPr>
        <p:txBody>
          <a:bodyPr>
            <a:spAutoFit/>
          </a:bodyPr>
          <a:lstStyle/>
          <a:p>
            <a:pPr eaLnBrk="1" hangingPunct="1">
              <a:defRPr/>
            </a:pPr>
            <a:r>
              <a:rPr lang="en-US" altLang="en-US" sz="2400" b="1" dirty="0">
                <a:solidFill>
                  <a:schemeClr val="tx2">
                    <a:lumMod val="65000"/>
                    <a:lumOff val="35000"/>
                  </a:schemeClr>
                </a:solidFill>
                <a:latin typeface="Arial" charset="0"/>
                <a:cs typeface="Arial" charset="0"/>
              </a:rPr>
              <a:t>8. Over the course of years practicing probate law you have accumulated over 500 original wills for whom you cannot locate the testators.  The wills:</a:t>
            </a: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6869" name="TextBox 4"/>
          <p:cNvSpPr txBox="1">
            <a:spLocks noChangeArrowheads="1"/>
          </p:cNvSpPr>
          <p:nvPr/>
        </p:nvSpPr>
        <p:spPr bwMode="auto">
          <a:xfrm>
            <a:off x="5227638" y="1330325"/>
            <a:ext cx="3925887" cy="1000125"/>
          </a:xfrm>
          <a:prstGeom prst="rect">
            <a:avLst/>
          </a:prstGeom>
          <a:noFill/>
          <a:ln w="9525">
            <a:noFill/>
            <a:miter lim="800000"/>
            <a:headEnd/>
            <a:tailEnd/>
          </a:ln>
        </p:spPr>
        <p:txBody>
          <a:bodyPr>
            <a:spAutoFit/>
          </a:bodyPr>
          <a:lstStyle/>
          <a:p>
            <a:pPr eaLnBrk="1" hangingPunct="1"/>
            <a:r>
              <a:rPr lang="en-US" altLang="en-US" sz="1600" b="1">
                <a:solidFill>
                  <a:srgbClr val="042E82"/>
                </a:solidFill>
                <a:cs typeface="Arial" pitchFamily="34" charset="0"/>
              </a:rPr>
              <a:t>New York State Bar Association</a:t>
            </a:r>
            <a:br>
              <a:rPr lang="en-US" altLang="en-US" sz="1600" b="1">
                <a:solidFill>
                  <a:srgbClr val="042E82"/>
                </a:solidFill>
                <a:cs typeface="Arial" pitchFamily="34" charset="0"/>
              </a:rPr>
            </a:br>
            <a:r>
              <a:rPr lang="en-US" altLang="en-US" sz="1600" b="1">
                <a:solidFill>
                  <a:srgbClr val="042E82"/>
                </a:solidFill>
                <a:cs typeface="Arial" pitchFamily="34" charset="0"/>
              </a:rPr>
              <a:t>Committee on Professional Ethics</a:t>
            </a:r>
            <a:br>
              <a:rPr lang="en-US" altLang="en-US" sz="1600" b="1">
                <a:solidFill>
                  <a:srgbClr val="042E82"/>
                </a:solidFill>
                <a:cs typeface="Arial" pitchFamily="34" charset="0"/>
              </a:rPr>
            </a:br>
            <a:r>
              <a:rPr lang="en-US" altLang="en-US" sz="1600" b="1">
                <a:solidFill>
                  <a:srgbClr val="042E82"/>
                </a:solidFill>
                <a:cs typeface="Arial" pitchFamily="34" charset="0"/>
              </a:rPr>
              <a:t>Opinion 1182 (01/23/2020) </a:t>
            </a:r>
            <a:br>
              <a:rPr lang="en-US" altLang="en-US" b="1">
                <a:cs typeface="Arial" pitchFamily="34" charset="0"/>
              </a:rPr>
            </a:br>
            <a:endParaRPr lang="en-US" altLang="en-US" sz="1100" b="1">
              <a:solidFill>
                <a:srgbClr val="C00000"/>
              </a:solidFill>
              <a:cs typeface="Arial" pitchFamily="34" charset="0"/>
            </a:endParaRPr>
          </a:p>
        </p:txBody>
      </p:sp>
      <p:sp>
        <p:nvSpPr>
          <p:cNvPr id="36870" name="TextBox 5"/>
          <p:cNvSpPr txBox="1">
            <a:spLocks noChangeArrowheads="1"/>
          </p:cNvSpPr>
          <p:nvPr/>
        </p:nvSpPr>
        <p:spPr bwMode="auto">
          <a:xfrm>
            <a:off x="5218113" y="2397125"/>
            <a:ext cx="3490912" cy="2863850"/>
          </a:xfrm>
          <a:prstGeom prst="rect">
            <a:avLst/>
          </a:prstGeom>
          <a:noFill/>
          <a:ln w="9525">
            <a:noFill/>
            <a:miter lim="800000"/>
            <a:headEnd/>
            <a:tailEnd/>
          </a:ln>
        </p:spPr>
        <p:txBody>
          <a:bodyPr>
            <a:spAutoFit/>
          </a:bodyPr>
          <a:lstStyle/>
          <a:p>
            <a:pPr eaLnBrk="1" hangingPunct="1"/>
            <a:r>
              <a:rPr lang="en-US" altLang="en-US" sz="1200" b="1">
                <a:solidFill>
                  <a:srgbClr val="042E82"/>
                </a:solidFill>
                <a:cs typeface="Arial" pitchFamily="34" charset="0"/>
              </a:rPr>
              <a:t>M.R.P.C. 4-1.22 FILE RETENTION</a:t>
            </a:r>
          </a:p>
          <a:p>
            <a:pPr eaLnBrk="1" hangingPunct="1"/>
            <a:endParaRPr lang="en-US" altLang="en-US" sz="1200" b="1">
              <a:solidFill>
                <a:srgbClr val="042E82"/>
              </a:solidFill>
              <a:cs typeface="Arial" pitchFamily="34" charset="0"/>
            </a:endParaRPr>
          </a:p>
          <a:p>
            <a:pPr eaLnBrk="1" hangingPunct="1"/>
            <a:r>
              <a:rPr lang="en-US" altLang="en-US" sz="1200">
                <a:solidFill>
                  <a:srgbClr val="042E82"/>
                </a:solidFill>
                <a:cs typeface="Arial" pitchFamily="34" charset="0"/>
              </a:rPr>
              <a:t>Items in the file with intrinsic value shall never be destroyed.</a:t>
            </a:r>
          </a:p>
          <a:p>
            <a:pPr eaLnBrk="1" hangingPunct="1"/>
            <a:endParaRPr lang="en-US" altLang="en-US" sz="1200" b="1">
              <a:solidFill>
                <a:srgbClr val="042E82"/>
              </a:solidFill>
              <a:cs typeface="Arial" pitchFamily="34" charset="0"/>
            </a:endParaRPr>
          </a:p>
          <a:p>
            <a:pPr eaLnBrk="1" hangingPunct="1"/>
            <a:r>
              <a:rPr lang="en-US" altLang="en-US" sz="1200">
                <a:solidFill>
                  <a:srgbClr val="042E82"/>
                </a:solidFill>
                <a:cs typeface="Arial" pitchFamily="34" charset="0"/>
              </a:rPr>
              <a:t>A lawyer destroying a file pursuant to this Rule 4-1.22 shall securely store items of intrinsic value or </a:t>
            </a:r>
            <a:r>
              <a:rPr lang="en-US" altLang="en-US" sz="1200" b="1">
                <a:solidFill>
                  <a:srgbClr val="042E82"/>
                </a:solidFill>
                <a:cs typeface="Arial" pitchFamily="34" charset="0"/>
              </a:rPr>
              <a:t>deliver such items to the state unclaimed property agency.</a:t>
            </a:r>
          </a:p>
          <a:p>
            <a:pPr eaLnBrk="1" hangingPunct="1"/>
            <a:endParaRPr lang="en-US" altLang="en-US" sz="1200" b="1">
              <a:solidFill>
                <a:srgbClr val="042E82"/>
              </a:solidFill>
              <a:cs typeface="Arial" pitchFamily="34" charset="0"/>
            </a:endParaRPr>
          </a:p>
          <a:p>
            <a:pPr eaLnBrk="1" hangingPunct="1"/>
            <a:r>
              <a:rPr lang="en-US" altLang="en-US" sz="1200">
                <a:solidFill>
                  <a:srgbClr val="042E82"/>
                </a:solidFill>
                <a:cs typeface="Arial" pitchFamily="34" charset="0"/>
              </a:rPr>
              <a:t>Client files, </a:t>
            </a:r>
            <a:r>
              <a:rPr lang="en-US" altLang="en-US" sz="1200" b="1">
                <a:solidFill>
                  <a:srgbClr val="042E82"/>
                </a:solidFill>
                <a:cs typeface="Arial" pitchFamily="34" charset="0"/>
              </a:rPr>
              <a:t>except for items of intrinsic value</a:t>
            </a:r>
            <a:r>
              <a:rPr lang="en-US" altLang="en-US" sz="1200">
                <a:solidFill>
                  <a:srgbClr val="042E82"/>
                </a:solidFill>
                <a:cs typeface="Arial" pitchFamily="34" charset="0"/>
              </a:rPr>
              <a:t>, may be maintained by electronic, photographic, or other media provided that printed copies can be produced. These records shall be readily accessible to the lawyer.  (Emphasis added.)</a:t>
            </a:r>
            <a:endParaRPr lang="en-US" altLang="en-US" sz="1200" b="1">
              <a:solidFill>
                <a:srgbClr val="042E82"/>
              </a:solidFill>
              <a:cs typeface="Arial" pitchFamily="34" charset="0"/>
            </a:endParaRPr>
          </a:p>
        </p:txBody>
      </p:sp>
      <p:pic>
        <p:nvPicPr>
          <p:cNvPr id="56327" name="Picture 11" descr="TBP Foundation _color.png"/>
          <p:cNvPicPr>
            <a:picLocks noChangeAspect="1"/>
          </p:cNvPicPr>
          <p:nvPr/>
        </p:nvPicPr>
        <p:blipFill>
          <a:blip r:embed="rId3" cstate="print"/>
          <a:srcRect/>
          <a:stretch>
            <a:fillRect/>
          </a:stretch>
        </p:blipFill>
        <p:spPr bwMode="auto">
          <a:xfrm>
            <a:off x="511175" y="266700"/>
            <a:ext cx="1995488" cy="588963"/>
          </a:xfrm>
          <a:prstGeom prst="rect">
            <a:avLst/>
          </a:prstGeom>
          <a:noFill/>
          <a:ln w="9525">
            <a:noFill/>
            <a:miter lim="800000"/>
            <a:headEnd/>
            <a:tailEnd/>
          </a:ln>
        </p:spPr>
      </p:pic>
      <p:sp>
        <p:nvSpPr>
          <p:cNvPr id="8" name="TextBox 7"/>
          <p:cNvSpPr txBox="1">
            <a:spLocks noChangeArrowheads="1"/>
          </p:cNvSpPr>
          <p:nvPr/>
        </p:nvSpPr>
        <p:spPr bwMode="auto">
          <a:xfrm>
            <a:off x="314325" y="3575050"/>
            <a:ext cx="4332288" cy="2308225"/>
          </a:xfrm>
          <a:prstGeom prst="rect">
            <a:avLst/>
          </a:prstGeom>
          <a:noFill/>
          <a:ln w="9525">
            <a:noFill/>
            <a:miter lim="800000"/>
            <a:headEnd/>
            <a:tailEnd/>
          </a:ln>
        </p:spPr>
        <p:txBody>
          <a:bodyPr>
            <a:spAutoFit/>
          </a:bodyPr>
          <a:lstStyle/>
          <a:p>
            <a:pPr eaLnBrk="1" hangingPunct="1"/>
            <a:r>
              <a:rPr lang="en-US" altLang="en-US" sz="1200" b="1">
                <a:solidFill>
                  <a:srgbClr val="042E82"/>
                </a:solidFill>
                <a:cs typeface="Arial" pitchFamily="34" charset="0"/>
              </a:rPr>
              <a:t>MRPC 4-1.22 FILE RETENTION </a:t>
            </a:r>
            <a:br>
              <a:rPr lang="en-US" altLang="en-US" sz="1200">
                <a:solidFill>
                  <a:srgbClr val="042E82"/>
                </a:solidFill>
                <a:cs typeface="Arial" pitchFamily="34" charset="0"/>
              </a:rPr>
            </a:br>
            <a:br>
              <a:rPr lang="en-US" altLang="en-US" sz="1200">
                <a:solidFill>
                  <a:srgbClr val="042E82"/>
                </a:solidFill>
                <a:cs typeface="Arial" pitchFamily="34" charset="0"/>
              </a:rPr>
            </a:br>
            <a:r>
              <a:rPr lang="en-US" altLang="en-US" sz="1200">
                <a:solidFill>
                  <a:srgbClr val="042E82"/>
                </a:solidFill>
                <a:cs typeface="Arial" pitchFamily="34" charset="0"/>
              </a:rPr>
              <a:t>A lawyer shall securely store a client's file for six years after completion or termination of the representation absent other agreement between the lawyer and client through informed consent confirmed in writing. Such informed consent confirmed in writing may be made between the lawyer and the client at any point during the six years after completion or termination of the representation. If the client does not request the file within six years after completion or termination of the representation, the file shall be deemed abandoned by the client and may be destroyed.</a:t>
            </a:r>
            <a:endParaRPr lang="en-US" altLang="en-US" sz="1200" i="1">
              <a:solidFill>
                <a:srgbClr val="042E82"/>
              </a:solidFill>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500" fill="hold"/>
                                        <p:tgtEl>
                                          <p:spTgt spid="36866"/>
                                        </p:tgtEl>
                                        <p:attrNameLst>
                                          <p:attrName>ppt_x</p:attrName>
                                        </p:attrNameLst>
                                      </p:cBhvr>
                                      <p:tavLst>
                                        <p:tav tm="0">
                                          <p:val>
                                            <p:strVal val="1+#ppt_w/2"/>
                                          </p:val>
                                        </p:tav>
                                        <p:tav tm="100000">
                                          <p:val>
                                            <p:strVal val="#ppt_x"/>
                                          </p:val>
                                        </p:tav>
                                      </p:tavLst>
                                    </p:anim>
                                    <p:anim calcmode="lin" valueType="num">
                                      <p:cBhvr additive="base">
                                        <p:cTn id="8" dur="500" fill="hold"/>
                                        <p:tgtEl>
                                          <p:spTgt spid="3686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6869"/>
                                        </p:tgtEl>
                                        <p:attrNameLst>
                                          <p:attrName>style.visibility</p:attrName>
                                        </p:attrNameLst>
                                      </p:cBhvr>
                                      <p:to>
                                        <p:strVal val="visible"/>
                                      </p:to>
                                    </p:set>
                                    <p:anim calcmode="lin" valueType="num">
                                      <p:cBhvr additive="base">
                                        <p:cTn id="13" dur="500" fill="hold"/>
                                        <p:tgtEl>
                                          <p:spTgt spid="36869"/>
                                        </p:tgtEl>
                                        <p:attrNameLst>
                                          <p:attrName>ppt_x</p:attrName>
                                        </p:attrNameLst>
                                      </p:cBhvr>
                                      <p:tavLst>
                                        <p:tav tm="0">
                                          <p:val>
                                            <p:strVal val="1+#ppt_w/2"/>
                                          </p:val>
                                        </p:tav>
                                        <p:tav tm="100000">
                                          <p:val>
                                            <p:strVal val="#ppt_x"/>
                                          </p:val>
                                        </p:tav>
                                      </p:tavLst>
                                    </p:anim>
                                    <p:anim calcmode="lin" valueType="num">
                                      <p:cBhvr additive="base">
                                        <p:cTn id="14" dur="500" fill="hold"/>
                                        <p:tgtEl>
                                          <p:spTgt spid="3686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6870"/>
                                        </p:tgtEl>
                                        <p:attrNameLst>
                                          <p:attrName>style.visibility</p:attrName>
                                        </p:attrNameLst>
                                      </p:cBhvr>
                                      <p:to>
                                        <p:strVal val="visible"/>
                                      </p:to>
                                    </p:set>
                                    <p:anim calcmode="lin" valueType="num">
                                      <p:cBhvr additive="base">
                                        <p:cTn id="19" dur="500" fill="hold"/>
                                        <p:tgtEl>
                                          <p:spTgt spid="36870"/>
                                        </p:tgtEl>
                                        <p:attrNameLst>
                                          <p:attrName>ppt_x</p:attrName>
                                        </p:attrNameLst>
                                      </p:cBhvr>
                                      <p:tavLst>
                                        <p:tav tm="0">
                                          <p:val>
                                            <p:strVal val="1+#ppt_w/2"/>
                                          </p:val>
                                        </p:tav>
                                        <p:tav tm="100000">
                                          <p:val>
                                            <p:strVal val="#ppt_x"/>
                                          </p:val>
                                        </p:tav>
                                      </p:tavLst>
                                    </p:anim>
                                    <p:anim calcmode="lin" valueType="num">
                                      <p:cBhvr additive="base">
                                        <p:cTn id="20" dur="500" fill="hold"/>
                                        <p:tgtEl>
                                          <p:spTgt spid="3687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9" grpId="0"/>
      <p:bldP spid="36870" grpId="0"/>
      <p:bldP spid="8"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Box 6"/>
          <p:cNvSpPr txBox="1">
            <a:spLocks noChangeArrowheads="1"/>
          </p:cNvSpPr>
          <p:nvPr/>
        </p:nvSpPr>
        <p:spPr bwMode="auto">
          <a:xfrm>
            <a:off x="5207000" y="395288"/>
            <a:ext cx="3770313" cy="338137"/>
          </a:xfrm>
          <a:prstGeom prst="rect">
            <a:avLst/>
          </a:prstGeom>
          <a:noFill/>
          <a:ln w="9525">
            <a:noFill/>
            <a:miter lim="800000"/>
            <a:headEnd/>
            <a:tailEnd/>
          </a:ln>
        </p:spPr>
        <p:txBody>
          <a:bodyPr>
            <a:spAutoFit/>
          </a:bodyPr>
          <a:lstStyle/>
          <a:p>
            <a:pPr eaLnBrk="1" hangingPunct="1"/>
            <a:r>
              <a:rPr lang="en-US" altLang="en-US" sz="1600" b="1">
                <a:solidFill>
                  <a:srgbClr val="C00000"/>
                </a:solidFill>
                <a:cs typeface="Arial" pitchFamily="34" charset="0"/>
              </a:rPr>
              <a:t>A. Will disqualify you.</a:t>
            </a:r>
          </a:p>
        </p:txBody>
      </p:sp>
      <p:sp>
        <p:nvSpPr>
          <p:cNvPr id="39939" name="Rectangle 5"/>
          <p:cNvSpPr>
            <a:spLocks noChangeArrowheads="1"/>
          </p:cNvSpPr>
          <p:nvPr/>
        </p:nvSpPr>
        <p:spPr bwMode="auto">
          <a:xfrm>
            <a:off x="128588" y="1143000"/>
            <a:ext cx="4933950" cy="5354638"/>
          </a:xfrm>
          <a:prstGeom prst="rect">
            <a:avLst/>
          </a:prstGeom>
          <a:noFill/>
          <a:ln w="9525">
            <a:noFill/>
            <a:miter lim="800000"/>
            <a:headEnd/>
            <a:tailEnd/>
          </a:ln>
        </p:spPr>
        <p:txBody>
          <a:bodyPr>
            <a:spAutoFit/>
          </a:bodyPr>
          <a:lstStyle/>
          <a:p>
            <a:pPr eaLnBrk="1" hangingPunct="1">
              <a:defRPr/>
            </a:pPr>
            <a:r>
              <a:rPr lang="en-US" altLang="en-US" b="1" dirty="0">
                <a:solidFill>
                  <a:schemeClr val="bg2">
                    <a:lumMod val="75000"/>
                  </a:schemeClr>
                </a:solidFill>
                <a:latin typeface="Arial" charset="0"/>
                <a:cs typeface="Arial" charset="0"/>
              </a:rPr>
              <a:t>9. You represent husband in a defamation action against his ex-wife related to statements made by ex-wife to investigators of child protective services two years ago.  While at her previous firm one of your lateral hires represented ex-wife in the underlying investigation against husband.  Ex-wife moves to disqualify your firm.  You respond with lateral’s certification that “</a:t>
            </a:r>
            <a:r>
              <a:rPr lang="en-US" b="1" dirty="0">
                <a:solidFill>
                  <a:schemeClr val="bg2">
                    <a:lumMod val="75000"/>
                  </a:schemeClr>
                </a:solidFill>
                <a:latin typeface="Arial" charset="0"/>
              </a:rPr>
              <a:t>I have absolutely no memory at all of any confidential information [ex-wife] may have provided to me if she did, and I did not retain any information (confidential or otherwise) that she may have provided.  In fact, I doubt I could even pick [ex-wife] out in a crowd. I can attest without hesitation that I possess zero confidential information as to [ex-wife] as to any matter.”  The court:</a:t>
            </a:r>
            <a:endParaRPr lang="en-US" altLang="en-US" b="1" dirty="0">
              <a:solidFill>
                <a:schemeClr val="bg2">
                  <a:lumMod val="75000"/>
                </a:schemeClr>
              </a:solidFill>
              <a:latin typeface="Arial" charset="0"/>
              <a:cs typeface="Arial" charset="0"/>
            </a:endParaRP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2709" name="TextBox 4"/>
          <p:cNvSpPr txBox="1">
            <a:spLocks noChangeArrowheads="1"/>
          </p:cNvSpPr>
          <p:nvPr/>
        </p:nvSpPr>
        <p:spPr bwMode="auto">
          <a:xfrm>
            <a:off x="5208588" y="1644650"/>
            <a:ext cx="3925887" cy="1077913"/>
          </a:xfrm>
          <a:prstGeom prst="rect">
            <a:avLst/>
          </a:prstGeom>
          <a:noFill/>
          <a:ln w="9525">
            <a:noFill/>
            <a:miter lim="800000"/>
            <a:headEnd/>
            <a:tailEnd/>
          </a:ln>
        </p:spPr>
        <p:txBody>
          <a:bodyPr>
            <a:spAutoFit/>
          </a:bodyPr>
          <a:lstStyle/>
          <a:p>
            <a:pPr eaLnBrk="1" hangingPunct="1"/>
            <a:r>
              <a:rPr lang="en-US" altLang="en-US" sz="1600" b="1">
                <a:solidFill>
                  <a:srgbClr val="C00000"/>
                </a:solidFill>
                <a:cs typeface="Arial" pitchFamily="34" charset="0"/>
              </a:rPr>
              <a:t>B. Will permit you to remain in the case because lateral can’t pick ex-wife out in a crowd and doesn’t remember any confidential information.</a:t>
            </a:r>
            <a:endParaRPr lang="en-US" altLang="en-US" sz="1600">
              <a:solidFill>
                <a:srgbClr val="C00000"/>
              </a:solidFill>
              <a:cs typeface="Arial" pitchFamily="34" charset="0"/>
            </a:endParaRPr>
          </a:p>
        </p:txBody>
      </p:sp>
      <p:sp>
        <p:nvSpPr>
          <p:cNvPr id="72710" name="TextBox 5"/>
          <p:cNvSpPr txBox="1">
            <a:spLocks noChangeArrowheads="1"/>
          </p:cNvSpPr>
          <p:nvPr/>
        </p:nvSpPr>
        <p:spPr bwMode="auto">
          <a:xfrm>
            <a:off x="5207000" y="3305175"/>
            <a:ext cx="3490913" cy="1570038"/>
          </a:xfrm>
          <a:prstGeom prst="rect">
            <a:avLst/>
          </a:prstGeom>
          <a:noFill/>
          <a:ln w="9525">
            <a:noFill/>
            <a:miter lim="800000"/>
            <a:headEnd/>
            <a:tailEnd/>
          </a:ln>
        </p:spPr>
        <p:txBody>
          <a:bodyPr>
            <a:spAutoFit/>
          </a:bodyPr>
          <a:lstStyle/>
          <a:p>
            <a:pPr eaLnBrk="1" hangingPunct="1"/>
            <a:r>
              <a:rPr lang="en-US" altLang="en-US" sz="1600" b="1">
                <a:solidFill>
                  <a:srgbClr val="C00000"/>
                </a:solidFill>
                <a:cs typeface="Arial" pitchFamily="34" charset="0"/>
              </a:rPr>
              <a:t>C. Will permit you to remain in the case because you did not “knowingly represent” husband as required by MRPC 4-1.10 Imputation of Conflicts of Interest.</a:t>
            </a:r>
            <a:endParaRPr lang="en-US" altLang="en-US" sz="1400" b="1">
              <a:solidFill>
                <a:srgbClr val="C00000"/>
              </a:solidFill>
              <a:cs typeface="Arial" pitchFamily="34" charset="0"/>
            </a:endParaRPr>
          </a:p>
        </p:txBody>
      </p:sp>
      <p:sp>
        <p:nvSpPr>
          <p:cNvPr id="72711" name="TextBox 6"/>
          <p:cNvSpPr txBox="1">
            <a:spLocks noChangeArrowheads="1"/>
          </p:cNvSpPr>
          <p:nvPr/>
        </p:nvSpPr>
        <p:spPr bwMode="auto">
          <a:xfrm>
            <a:off x="5216525" y="5643563"/>
            <a:ext cx="3841750" cy="584200"/>
          </a:xfrm>
          <a:prstGeom prst="rect">
            <a:avLst/>
          </a:prstGeom>
          <a:noFill/>
          <a:ln w="9525">
            <a:noFill/>
            <a:miter lim="800000"/>
            <a:headEnd/>
            <a:tailEnd/>
          </a:ln>
        </p:spPr>
        <p:txBody>
          <a:bodyPr>
            <a:spAutoFit/>
          </a:bodyPr>
          <a:lstStyle/>
          <a:p>
            <a:pPr eaLnBrk="1" hangingPunct="1"/>
            <a:r>
              <a:rPr lang="en-US" altLang="en-US" sz="1600" b="1">
                <a:solidFill>
                  <a:srgbClr val="C00000"/>
                </a:solidFill>
                <a:cs typeface="Arial" pitchFamily="34" charset="0"/>
              </a:rPr>
              <a:t>D. Will permit you to remain in the case so long as lateral is screened.</a:t>
            </a:r>
          </a:p>
        </p:txBody>
      </p:sp>
      <p:pic>
        <p:nvPicPr>
          <p:cNvPr id="58376" name="Picture 11" descr="TBP Foundation _color.png"/>
          <p:cNvPicPr>
            <a:picLocks noChangeAspect="1"/>
          </p:cNvPicPr>
          <p:nvPr/>
        </p:nvPicPr>
        <p:blipFill>
          <a:blip r:embed="rId3" cstate="print"/>
          <a:srcRect/>
          <a:stretch>
            <a:fillRect/>
          </a:stretch>
        </p:blipFill>
        <p:spPr bwMode="auto">
          <a:xfrm>
            <a:off x="511175" y="266700"/>
            <a:ext cx="1995488" cy="5889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2706"/>
                                        </p:tgtEl>
                                        <p:attrNameLst>
                                          <p:attrName>style.visibility</p:attrName>
                                        </p:attrNameLst>
                                      </p:cBhvr>
                                      <p:to>
                                        <p:strVal val="visible"/>
                                      </p:to>
                                    </p:set>
                                    <p:anim calcmode="lin" valueType="num">
                                      <p:cBhvr additive="base">
                                        <p:cTn id="7" dur="500" fill="hold"/>
                                        <p:tgtEl>
                                          <p:spTgt spid="72706"/>
                                        </p:tgtEl>
                                        <p:attrNameLst>
                                          <p:attrName>ppt_x</p:attrName>
                                        </p:attrNameLst>
                                      </p:cBhvr>
                                      <p:tavLst>
                                        <p:tav tm="0">
                                          <p:val>
                                            <p:strVal val="1+#ppt_w/2"/>
                                          </p:val>
                                        </p:tav>
                                        <p:tav tm="100000">
                                          <p:val>
                                            <p:strVal val="#ppt_x"/>
                                          </p:val>
                                        </p:tav>
                                      </p:tavLst>
                                    </p:anim>
                                    <p:anim calcmode="lin" valueType="num">
                                      <p:cBhvr additive="base">
                                        <p:cTn id="8" dur="500" fill="hold"/>
                                        <p:tgtEl>
                                          <p:spTgt spid="7270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2709"/>
                                        </p:tgtEl>
                                        <p:attrNameLst>
                                          <p:attrName>style.visibility</p:attrName>
                                        </p:attrNameLst>
                                      </p:cBhvr>
                                      <p:to>
                                        <p:strVal val="visible"/>
                                      </p:to>
                                    </p:set>
                                    <p:anim calcmode="lin" valueType="num">
                                      <p:cBhvr additive="base">
                                        <p:cTn id="13" dur="500" fill="hold"/>
                                        <p:tgtEl>
                                          <p:spTgt spid="72709"/>
                                        </p:tgtEl>
                                        <p:attrNameLst>
                                          <p:attrName>ppt_x</p:attrName>
                                        </p:attrNameLst>
                                      </p:cBhvr>
                                      <p:tavLst>
                                        <p:tav tm="0">
                                          <p:val>
                                            <p:strVal val="1+#ppt_w/2"/>
                                          </p:val>
                                        </p:tav>
                                        <p:tav tm="100000">
                                          <p:val>
                                            <p:strVal val="#ppt_x"/>
                                          </p:val>
                                        </p:tav>
                                      </p:tavLst>
                                    </p:anim>
                                    <p:anim calcmode="lin" valueType="num">
                                      <p:cBhvr additive="base">
                                        <p:cTn id="14" dur="500" fill="hold"/>
                                        <p:tgtEl>
                                          <p:spTgt spid="7270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2710"/>
                                        </p:tgtEl>
                                        <p:attrNameLst>
                                          <p:attrName>style.visibility</p:attrName>
                                        </p:attrNameLst>
                                      </p:cBhvr>
                                      <p:to>
                                        <p:strVal val="visible"/>
                                      </p:to>
                                    </p:set>
                                    <p:anim calcmode="lin" valueType="num">
                                      <p:cBhvr additive="base">
                                        <p:cTn id="19" dur="500" fill="hold"/>
                                        <p:tgtEl>
                                          <p:spTgt spid="72710"/>
                                        </p:tgtEl>
                                        <p:attrNameLst>
                                          <p:attrName>ppt_x</p:attrName>
                                        </p:attrNameLst>
                                      </p:cBhvr>
                                      <p:tavLst>
                                        <p:tav tm="0">
                                          <p:val>
                                            <p:strVal val="1+#ppt_w/2"/>
                                          </p:val>
                                        </p:tav>
                                        <p:tav tm="100000">
                                          <p:val>
                                            <p:strVal val="#ppt_x"/>
                                          </p:val>
                                        </p:tav>
                                      </p:tavLst>
                                    </p:anim>
                                    <p:anim calcmode="lin" valueType="num">
                                      <p:cBhvr additive="base">
                                        <p:cTn id="20" dur="500" fill="hold"/>
                                        <p:tgtEl>
                                          <p:spTgt spid="7271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2711"/>
                                        </p:tgtEl>
                                        <p:attrNameLst>
                                          <p:attrName>style.visibility</p:attrName>
                                        </p:attrNameLst>
                                      </p:cBhvr>
                                      <p:to>
                                        <p:strVal val="visible"/>
                                      </p:to>
                                    </p:set>
                                    <p:anim calcmode="lin" valueType="num">
                                      <p:cBhvr additive="base">
                                        <p:cTn id="25" dur="500" fill="hold"/>
                                        <p:tgtEl>
                                          <p:spTgt spid="72711"/>
                                        </p:tgtEl>
                                        <p:attrNameLst>
                                          <p:attrName>ppt_x</p:attrName>
                                        </p:attrNameLst>
                                      </p:cBhvr>
                                      <p:tavLst>
                                        <p:tav tm="0">
                                          <p:val>
                                            <p:strVal val="1+#ppt_w/2"/>
                                          </p:val>
                                        </p:tav>
                                        <p:tav tm="100000">
                                          <p:val>
                                            <p:strVal val="#ppt_x"/>
                                          </p:val>
                                        </p:tav>
                                      </p:tavLst>
                                    </p:anim>
                                    <p:anim calcmode="lin" valueType="num">
                                      <p:cBhvr additive="base">
                                        <p:cTn id="26" dur="500" fill="hold"/>
                                        <p:tgtEl>
                                          <p:spTgt spid="727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2709" grpId="0"/>
      <p:bldP spid="72710" grpId="0"/>
      <p:bldP spid="727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6"/>
          <p:cNvSpPr txBox="1">
            <a:spLocks noChangeArrowheads="1"/>
          </p:cNvSpPr>
          <p:nvPr/>
        </p:nvSpPr>
        <p:spPr bwMode="auto">
          <a:xfrm>
            <a:off x="5207000" y="395288"/>
            <a:ext cx="3770313" cy="338137"/>
          </a:xfrm>
          <a:prstGeom prst="rect">
            <a:avLst/>
          </a:prstGeom>
          <a:noFill/>
          <a:ln w="9525">
            <a:noFill/>
            <a:miter lim="800000"/>
            <a:headEnd/>
            <a:tailEnd/>
          </a:ln>
        </p:spPr>
        <p:txBody>
          <a:bodyPr>
            <a:spAutoFit/>
          </a:bodyPr>
          <a:lstStyle/>
          <a:p>
            <a:pPr eaLnBrk="1" hangingPunct="1"/>
            <a:r>
              <a:rPr lang="en-US" altLang="en-US" sz="1600" b="1">
                <a:solidFill>
                  <a:srgbClr val="C00000"/>
                </a:solidFill>
                <a:cs typeface="Arial" pitchFamily="34" charset="0"/>
              </a:rPr>
              <a:t>ANSWER: A. Will disqualify you.</a:t>
            </a:r>
          </a:p>
        </p:txBody>
      </p:sp>
      <p:sp>
        <p:nvSpPr>
          <p:cNvPr id="39939" name="Rectangle 5"/>
          <p:cNvSpPr>
            <a:spLocks noChangeArrowheads="1"/>
          </p:cNvSpPr>
          <p:nvPr/>
        </p:nvSpPr>
        <p:spPr bwMode="auto">
          <a:xfrm>
            <a:off x="128588" y="1143000"/>
            <a:ext cx="4933950" cy="5354638"/>
          </a:xfrm>
          <a:prstGeom prst="rect">
            <a:avLst/>
          </a:prstGeom>
          <a:noFill/>
          <a:ln w="9525">
            <a:noFill/>
            <a:miter lim="800000"/>
            <a:headEnd/>
            <a:tailEnd/>
          </a:ln>
        </p:spPr>
        <p:txBody>
          <a:bodyPr>
            <a:spAutoFit/>
          </a:bodyPr>
          <a:lstStyle/>
          <a:p>
            <a:pPr eaLnBrk="1" hangingPunct="1">
              <a:defRPr/>
            </a:pPr>
            <a:r>
              <a:rPr lang="en-US" altLang="en-US" b="1" dirty="0">
                <a:solidFill>
                  <a:schemeClr val="bg2">
                    <a:lumMod val="75000"/>
                  </a:schemeClr>
                </a:solidFill>
                <a:latin typeface="Arial" charset="0"/>
                <a:cs typeface="Arial" charset="0"/>
              </a:rPr>
              <a:t>9. You represent husband in a defamation action against his ex-wife related to statements made by ex-wife to investigators of child protective services two years ago.  While at her previous firm one of your lateral hires represented ex-wife in the underlying investigation against husband.  Ex-wife moves to disqualify your firm.  You respond with lateral’s certification that “</a:t>
            </a:r>
            <a:r>
              <a:rPr lang="en-US" b="1" dirty="0">
                <a:solidFill>
                  <a:schemeClr val="bg2">
                    <a:lumMod val="75000"/>
                  </a:schemeClr>
                </a:solidFill>
                <a:latin typeface="Arial" charset="0"/>
                <a:cs typeface="Arial" charset="0"/>
              </a:rPr>
              <a:t>I have absolutely no memory at all of any confidential information [ex-wife] may have provided to me if she did, and I did not retain any information (confidential or otherwise) that she may have provided.  In fact, I doubt I could even pick [ex-wife] out in a crowd. I can attest without hesitation that I possess zero confidential information as to [ex-wife] as to any matter.”  The court:</a:t>
            </a:r>
            <a:endParaRPr lang="en-US" altLang="en-US" b="1" dirty="0">
              <a:solidFill>
                <a:schemeClr val="bg2">
                  <a:lumMod val="75000"/>
                </a:schemeClr>
              </a:solidFill>
              <a:latin typeface="Arial" charset="0"/>
              <a:cs typeface="Arial" charset="0"/>
            </a:endParaRP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8917" name="TextBox 4"/>
          <p:cNvSpPr txBox="1">
            <a:spLocks noChangeArrowheads="1"/>
          </p:cNvSpPr>
          <p:nvPr/>
        </p:nvSpPr>
        <p:spPr bwMode="auto">
          <a:xfrm>
            <a:off x="5208588" y="915988"/>
            <a:ext cx="3925887" cy="584200"/>
          </a:xfrm>
          <a:prstGeom prst="rect">
            <a:avLst/>
          </a:prstGeom>
          <a:noFill/>
          <a:ln w="9525">
            <a:noFill/>
            <a:miter lim="800000"/>
            <a:headEnd/>
            <a:tailEnd/>
          </a:ln>
        </p:spPr>
        <p:txBody>
          <a:bodyPr>
            <a:spAutoFit/>
          </a:bodyPr>
          <a:lstStyle/>
          <a:p>
            <a:pPr eaLnBrk="1" hangingPunct="1"/>
            <a:r>
              <a:rPr lang="en-US" altLang="en-US" sz="1600">
                <a:cs typeface="Arial" pitchFamily="34" charset="0"/>
              </a:rPr>
              <a:t> </a:t>
            </a:r>
            <a:r>
              <a:rPr lang="en-US" altLang="en-US" sz="1600" b="1">
                <a:solidFill>
                  <a:srgbClr val="042E82"/>
                </a:solidFill>
                <a:cs typeface="Arial" pitchFamily="34" charset="0"/>
              </a:rPr>
              <a:t>J.G.S. v. L.M.S. , 2019 BL 467508, N.J. Super. Ct. App. Div., </a:t>
            </a:r>
          </a:p>
        </p:txBody>
      </p:sp>
      <p:sp>
        <p:nvSpPr>
          <p:cNvPr id="38918" name="TextBox 5"/>
          <p:cNvSpPr txBox="1">
            <a:spLocks noChangeArrowheads="1"/>
          </p:cNvSpPr>
          <p:nvPr/>
        </p:nvSpPr>
        <p:spPr bwMode="auto">
          <a:xfrm>
            <a:off x="5207000" y="1547813"/>
            <a:ext cx="3937000" cy="3324225"/>
          </a:xfrm>
          <a:prstGeom prst="rect">
            <a:avLst/>
          </a:prstGeom>
          <a:noFill/>
          <a:ln w="9525">
            <a:noFill/>
            <a:miter lim="800000"/>
            <a:headEnd/>
            <a:tailEnd/>
          </a:ln>
        </p:spPr>
        <p:txBody>
          <a:bodyPr>
            <a:spAutoFit/>
          </a:bodyPr>
          <a:lstStyle/>
          <a:p>
            <a:pPr eaLnBrk="1" hangingPunct="1"/>
            <a:r>
              <a:rPr lang="en-US" altLang="en-US" sz="1400" b="1">
                <a:solidFill>
                  <a:srgbClr val="042E82"/>
                </a:solidFill>
                <a:cs typeface="Arial" pitchFamily="34" charset="0"/>
              </a:rPr>
              <a:t>MRPC 4-1.10: IMPUTATION OF CONFLICTS OF INTEREST </a:t>
            </a:r>
            <a:br>
              <a:rPr lang="en-US" altLang="en-US" sz="1400">
                <a:solidFill>
                  <a:srgbClr val="042E82"/>
                </a:solidFill>
                <a:cs typeface="Arial" pitchFamily="34" charset="0"/>
              </a:rPr>
            </a:br>
            <a:r>
              <a:rPr lang="en-US" altLang="en-US" sz="1400">
                <a:solidFill>
                  <a:srgbClr val="042E82"/>
                </a:solidFill>
                <a:cs typeface="Arial" pitchFamily="34" charset="0"/>
              </a:rPr>
              <a:t>(a) While lawyers are associated in a firm, none of them shall knowingly represent a client when any one of them practicing alone would be prohibited from doing so by Rules 4-1.7 or 4-1.9, unless the prohibition is based on a personal interest of the prohibited lawyer and does not present a significant risk of materially limiting the representation of the client by the remaining lawyers in the firm.</a:t>
            </a:r>
          </a:p>
          <a:p>
            <a:pPr eaLnBrk="1" hangingPunct="1"/>
            <a:endParaRPr lang="en-US" altLang="en-US" sz="1400" b="1">
              <a:solidFill>
                <a:srgbClr val="042E82"/>
              </a:solidFill>
              <a:cs typeface="Arial" pitchFamily="34" charset="0"/>
            </a:endParaRPr>
          </a:p>
          <a:p>
            <a:pPr eaLnBrk="1" hangingPunct="1"/>
            <a:r>
              <a:rPr lang="en-US" altLang="en-US" sz="1400" b="1">
                <a:solidFill>
                  <a:srgbClr val="042E82"/>
                </a:solidFill>
                <a:cs typeface="Arial" pitchFamily="34" charset="0"/>
              </a:rPr>
              <a:t>Missouri, Kansas – </a:t>
            </a:r>
            <a:r>
              <a:rPr lang="en-US" altLang="en-US" sz="1400">
                <a:solidFill>
                  <a:srgbClr val="042E82"/>
                </a:solidFill>
                <a:cs typeface="Arial" pitchFamily="34" charset="0"/>
              </a:rPr>
              <a:t>No Screening</a:t>
            </a:r>
          </a:p>
          <a:p>
            <a:pPr eaLnBrk="1" hangingPunct="1"/>
            <a:r>
              <a:rPr lang="en-US" altLang="en-US" sz="1400" b="1">
                <a:solidFill>
                  <a:srgbClr val="042E82"/>
                </a:solidFill>
                <a:cs typeface="Arial" pitchFamily="34" charset="0"/>
              </a:rPr>
              <a:t>Tennessee, New Mexico, Indiana – </a:t>
            </a:r>
            <a:r>
              <a:rPr lang="en-US" altLang="en-US" sz="1400">
                <a:solidFill>
                  <a:srgbClr val="042E82"/>
                </a:solidFill>
                <a:cs typeface="Arial" pitchFamily="34" charset="0"/>
              </a:rPr>
              <a:t>Screening in limited circumstances</a:t>
            </a:r>
          </a:p>
        </p:txBody>
      </p:sp>
      <p:sp>
        <p:nvSpPr>
          <p:cNvPr id="38919" name="TextBox 6"/>
          <p:cNvSpPr txBox="1">
            <a:spLocks noChangeArrowheads="1"/>
          </p:cNvSpPr>
          <p:nvPr/>
        </p:nvSpPr>
        <p:spPr bwMode="auto">
          <a:xfrm>
            <a:off x="5216525" y="5029200"/>
            <a:ext cx="3841750" cy="1384300"/>
          </a:xfrm>
          <a:prstGeom prst="rect">
            <a:avLst/>
          </a:prstGeom>
          <a:noFill/>
          <a:ln w="9525">
            <a:noFill/>
            <a:miter lim="800000"/>
            <a:headEnd/>
            <a:tailEnd/>
          </a:ln>
        </p:spPr>
        <p:txBody>
          <a:bodyPr>
            <a:spAutoFit/>
          </a:bodyPr>
          <a:lstStyle/>
          <a:p>
            <a:pPr eaLnBrk="1" hangingPunct="1"/>
            <a:r>
              <a:rPr lang="en-US" altLang="en-US" sz="1400">
                <a:solidFill>
                  <a:srgbClr val="042E82"/>
                </a:solidFill>
                <a:cs typeface="Arial" pitchFamily="34" charset="0"/>
              </a:rPr>
              <a:t>All lawyers should have a </a:t>
            </a:r>
            <a:r>
              <a:rPr lang="en-US" altLang="en-US" sz="1400" b="1" i="1">
                <a:solidFill>
                  <a:srgbClr val="042E82"/>
                </a:solidFill>
                <a:cs typeface="Arial" pitchFamily="34" charset="0"/>
              </a:rPr>
              <a:t>portable CoI database keyed to requirements of 4-1.10</a:t>
            </a:r>
            <a:r>
              <a:rPr lang="en-US" altLang="en-US" sz="1400">
                <a:solidFill>
                  <a:srgbClr val="042E82"/>
                </a:solidFill>
                <a:cs typeface="Arial" pitchFamily="34" charset="0"/>
              </a:rPr>
              <a:t>.  MRPC 4-1.6 permits but does not require former firm to share confidential information with new firm for CoI screening.  See</a:t>
            </a:r>
            <a:r>
              <a:rPr lang="en-US" altLang="en-US" sz="1400" b="1">
                <a:solidFill>
                  <a:srgbClr val="042E82"/>
                </a:solidFill>
                <a:cs typeface="Arial" pitchFamily="34" charset="0"/>
              </a:rPr>
              <a:t> COMMENT [18].</a:t>
            </a:r>
          </a:p>
        </p:txBody>
      </p:sp>
      <p:pic>
        <p:nvPicPr>
          <p:cNvPr id="60424" name="Picture 11" descr="TBP Foundation _color.png"/>
          <p:cNvPicPr>
            <a:picLocks noChangeAspect="1"/>
          </p:cNvPicPr>
          <p:nvPr/>
        </p:nvPicPr>
        <p:blipFill>
          <a:blip r:embed="rId3" cstate="print"/>
          <a:srcRect/>
          <a:stretch>
            <a:fillRect/>
          </a:stretch>
        </p:blipFill>
        <p:spPr bwMode="auto">
          <a:xfrm>
            <a:off x="511175" y="266700"/>
            <a:ext cx="1995488" cy="5889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additive="base">
                                        <p:cTn id="7" dur="500" fill="hold"/>
                                        <p:tgtEl>
                                          <p:spTgt spid="38914"/>
                                        </p:tgtEl>
                                        <p:attrNameLst>
                                          <p:attrName>ppt_x</p:attrName>
                                        </p:attrNameLst>
                                      </p:cBhvr>
                                      <p:tavLst>
                                        <p:tav tm="0">
                                          <p:val>
                                            <p:strVal val="1+#ppt_w/2"/>
                                          </p:val>
                                        </p:tav>
                                        <p:tav tm="100000">
                                          <p:val>
                                            <p:strVal val="#ppt_x"/>
                                          </p:val>
                                        </p:tav>
                                      </p:tavLst>
                                    </p:anim>
                                    <p:anim calcmode="lin" valueType="num">
                                      <p:cBhvr additive="base">
                                        <p:cTn id="8" dur="500" fill="hold"/>
                                        <p:tgtEl>
                                          <p:spTgt spid="3891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8917"/>
                                        </p:tgtEl>
                                        <p:attrNameLst>
                                          <p:attrName>style.visibility</p:attrName>
                                        </p:attrNameLst>
                                      </p:cBhvr>
                                      <p:to>
                                        <p:strVal val="visible"/>
                                      </p:to>
                                    </p:set>
                                    <p:anim calcmode="lin" valueType="num">
                                      <p:cBhvr additive="base">
                                        <p:cTn id="13" dur="500" fill="hold"/>
                                        <p:tgtEl>
                                          <p:spTgt spid="38917"/>
                                        </p:tgtEl>
                                        <p:attrNameLst>
                                          <p:attrName>ppt_x</p:attrName>
                                        </p:attrNameLst>
                                      </p:cBhvr>
                                      <p:tavLst>
                                        <p:tav tm="0">
                                          <p:val>
                                            <p:strVal val="1+#ppt_w/2"/>
                                          </p:val>
                                        </p:tav>
                                        <p:tav tm="100000">
                                          <p:val>
                                            <p:strVal val="#ppt_x"/>
                                          </p:val>
                                        </p:tav>
                                      </p:tavLst>
                                    </p:anim>
                                    <p:anim calcmode="lin" valueType="num">
                                      <p:cBhvr additive="base">
                                        <p:cTn id="14" dur="500" fill="hold"/>
                                        <p:tgtEl>
                                          <p:spTgt spid="3891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8918"/>
                                        </p:tgtEl>
                                        <p:attrNameLst>
                                          <p:attrName>style.visibility</p:attrName>
                                        </p:attrNameLst>
                                      </p:cBhvr>
                                      <p:to>
                                        <p:strVal val="visible"/>
                                      </p:to>
                                    </p:set>
                                    <p:anim calcmode="lin" valueType="num">
                                      <p:cBhvr additive="base">
                                        <p:cTn id="19" dur="500" fill="hold"/>
                                        <p:tgtEl>
                                          <p:spTgt spid="38918"/>
                                        </p:tgtEl>
                                        <p:attrNameLst>
                                          <p:attrName>ppt_x</p:attrName>
                                        </p:attrNameLst>
                                      </p:cBhvr>
                                      <p:tavLst>
                                        <p:tav tm="0">
                                          <p:val>
                                            <p:strVal val="1+#ppt_w/2"/>
                                          </p:val>
                                        </p:tav>
                                        <p:tav tm="100000">
                                          <p:val>
                                            <p:strVal val="#ppt_x"/>
                                          </p:val>
                                        </p:tav>
                                      </p:tavLst>
                                    </p:anim>
                                    <p:anim calcmode="lin" valueType="num">
                                      <p:cBhvr additive="base">
                                        <p:cTn id="20" dur="500" fill="hold"/>
                                        <p:tgtEl>
                                          <p:spTgt spid="3891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8919"/>
                                        </p:tgtEl>
                                        <p:attrNameLst>
                                          <p:attrName>style.visibility</p:attrName>
                                        </p:attrNameLst>
                                      </p:cBhvr>
                                      <p:to>
                                        <p:strVal val="visible"/>
                                      </p:to>
                                    </p:set>
                                    <p:anim calcmode="lin" valueType="num">
                                      <p:cBhvr additive="base">
                                        <p:cTn id="25" dur="500" fill="hold"/>
                                        <p:tgtEl>
                                          <p:spTgt spid="38919"/>
                                        </p:tgtEl>
                                        <p:attrNameLst>
                                          <p:attrName>ppt_x</p:attrName>
                                        </p:attrNameLst>
                                      </p:cBhvr>
                                      <p:tavLst>
                                        <p:tav tm="0">
                                          <p:val>
                                            <p:strVal val="1+#ppt_w/2"/>
                                          </p:val>
                                        </p:tav>
                                        <p:tav tm="100000">
                                          <p:val>
                                            <p:strVal val="#ppt_x"/>
                                          </p:val>
                                        </p:tav>
                                      </p:tavLst>
                                    </p:anim>
                                    <p:anim calcmode="lin" valueType="num">
                                      <p:cBhvr additive="base">
                                        <p:cTn id="26" dur="500" fill="hold"/>
                                        <p:tgtEl>
                                          <p:spTgt spid="389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7" grpId="0"/>
      <p:bldP spid="38918" grpId="0"/>
      <p:bldP spid="3891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Box 6"/>
          <p:cNvSpPr txBox="1">
            <a:spLocks noChangeArrowheads="1"/>
          </p:cNvSpPr>
          <p:nvPr/>
        </p:nvSpPr>
        <p:spPr bwMode="auto">
          <a:xfrm>
            <a:off x="5207000" y="1225550"/>
            <a:ext cx="3770313" cy="369888"/>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A. 5%</a:t>
            </a:r>
          </a:p>
        </p:txBody>
      </p:sp>
      <p:sp>
        <p:nvSpPr>
          <p:cNvPr id="39939" name="Rectangle 5"/>
          <p:cNvSpPr>
            <a:spLocks noChangeArrowheads="1"/>
          </p:cNvSpPr>
          <p:nvPr/>
        </p:nvSpPr>
        <p:spPr bwMode="auto">
          <a:xfrm>
            <a:off x="128588" y="1225550"/>
            <a:ext cx="4933950" cy="1477328"/>
          </a:xfrm>
          <a:prstGeom prst="rect">
            <a:avLst/>
          </a:prstGeom>
          <a:noFill/>
          <a:ln w="9525">
            <a:noFill/>
            <a:miter lim="800000"/>
            <a:headEnd/>
            <a:tailEnd/>
          </a:ln>
        </p:spPr>
        <p:txBody>
          <a:bodyPr>
            <a:spAutoFit/>
          </a:bodyPr>
          <a:lstStyle/>
          <a:p>
            <a:pPr eaLnBrk="1" hangingPunct="1">
              <a:defRPr/>
            </a:pPr>
            <a:r>
              <a:rPr lang="en-US" altLang="en-US" b="1" dirty="0">
                <a:solidFill>
                  <a:schemeClr val="bg2">
                    <a:lumMod val="75000"/>
                  </a:schemeClr>
                </a:solidFill>
                <a:latin typeface="Arial" charset="0"/>
                <a:cs typeface="Arial" charset="0"/>
              </a:rPr>
              <a:t>10.  In 2019 the Kansas Supreme Court issued 21 opinions in disciplinary matters.  Of those 21, the percentage that contained a violation of KRPC 1.16 Declining or Terminating Representation was closest to:</a:t>
            </a:r>
            <a:endParaRPr lang="en-US" altLang="en-US" b="1" strike="sngStrike" dirty="0">
              <a:solidFill>
                <a:schemeClr val="bg2">
                  <a:lumMod val="75000"/>
                </a:schemeClr>
              </a:solidFill>
              <a:latin typeface="Arial" charset="0"/>
              <a:cs typeface="Arial" charset="0"/>
            </a:endParaRP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6805" name="TextBox 4"/>
          <p:cNvSpPr txBox="1">
            <a:spLocks noChangeArrowheads="1"/>
          </p:cNvSpPr>
          <p:nvPr/>
        </p:nvSpPr>
        <p:spPr bwMode="auto">
          <a:xfrm>
            <a:off x="5207000" y="2449513"/>
            <a:ext cx="3925888" cy="369887"/>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B. 50%</a:t>
            </a:r>
          </a:p>
        </p:txBody>
      </p:sp>
      <p:sp>
        <p:nvSpPr>
          <p:cNvPr id="76806" name="TextBox 5"/>
          <p:cNvSpPr txBox="1">
            <a:spLocks noChangeArrowheads="1"/>
          </p:cNvSpPr>
          <p:nvPr/>
        </p:nvSpPr>
        <p:spPr bwMode="auto">
          <a:xfrm>
            <a:off x="5207000" y="3806825"/>
            <a:ext cx="3490913" cy="369888"/>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C. 25%</a:t>
            </a:r>
            <a:endParaRPr lang="en-US" altLang="en-US" sz="1600" b="1">
              <a:solidFill>
                <a:srgbClr val="C00000"/>
              </a:solidFill>
              <a:cs typeface="Arial" pitchFamily="34" charset="0"/>
            </a:endParaRPr>
          </a:p>
        </p:txBody>
      </p:sp>
      <p:sp>
        <p:nvSpPr>
          <p:cNvPr id="76807" name="TextBox 6"/>
          <p:cNvSpPr txBox="1">
            <a:spLocks noChangeArrowheads="1"/>
          </p:cNvSpPr>
          <p:nvPr/>
        </p:nvSpPr>
        <p:spPr bwMode="auto">
          <a:xfrm>
            <a:off x="5207000" y="5164138"/>
            <a:ext cx="3841750" cy="368300"/>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D. 10%</a:t>
            </a:r>
          </a:p>
        </p:txBody>
      </p:sp>
      <p:pic>
        <p:nvPicPr>
          <p:cNvPr id="62472" name="Picture 11" descr="TBP Foundation _color.png"/>
          <p:cNvPicPr>
            <a:picLocks noChangeAspect="1"/>
          </p:cNvPicPr>
          <p:nvPr/>
        </p:nvPicPr>
        <p:blipFill>
          <a:blip r:embed="rId3" cstate="print"/>
          <a:srcRect/>
          <a:stretch>
            <a:fillRect/>
          </a:stretch>
        </p:blipFill>
        <p:spPr bwMode="auto">
          <a:xfrm>
            <a:off x="511175" y="266700"/>
            <a:ext cx="1995488" cy="5889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6802"/>
                                        </p:tgtEl>
                                        <p:attrNameLst>
                                          <p:attrName>style.visibility</p:attrName>
                                        </p:attrNameLst>
                                      </p:cBhvr>
                                      <p:to>
                                        <p:strVal val="visible"/>
                                      </p:to>
                                    </p:set>
                                    <p:anim calcmode="lin" valueType="num">
                                      <p:cBhvr additive="base">
                                        <p:cTn id="7" dur="500" fill="hold"/>
                                        <p:tgtEl>
                                          <p:spTgt spid="76802"/>
                                        </p:tgtEl>
                                        <p:attrNameLst>
                                          <p:attrName>ppt_x</p:attrName>
                                        </p:attrNameLst>
                                      </p:cBhvr>
                                      <p:tavLst>
                                        <p:tav tm="0">
                                          <p:val>
                                            <p:strVal val="1+#ppt_w/2"/>
                                          </p:val>
                                        </p:tav>
                                        <p:tav tm="100000">
                                          <p:val>
                                            <p:strVal val="#ppt_x"/>
                                          </p:val>
                                        </p:tav>
                                      </p:tavLst>
                                    </p:anim>
                                    <p:anim calcmode="lin" valueType="num">
                                      <p:cBhvr additive="base">
                                        <p:cTn id="8" dur="500" fill="hold"/>
                                        <p:tgtEl>
                                          <p:spTgt spid="7680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6805"/>
                                        </p:tgtEl>
                                        <p:attrNameLst>
                                          <p:attrName>style.visibility</p:attrName>
                                        </p:attrNameLst>
                                      </p:cBhvr>
                                      <p:to>
                                        <p:strVal val="visible"/>
                                      </p:to>
                                    </p:set>
                                    <p:anim calcmode="lin" valueType="num">
                                      <p:cBhvr additive="base">
                                        <p:cTn id="13" dur="500" fill="hold"/>
                                        <p:tgtEl>
                                          <p:spTgt spid="76805"/>
                                        </p:tgtEl>
                                        <p:attrNameLst>
                                          <p:attrName>ppt_x</p:attrName>
                                        </p:attrNameLst>
                                      </p:cBhvr>
                                      <p:tavLst>
                                        <p:tav tm="0">
                                          <p:val>
                                            <p:strVal val="1+#ppt_w/2"/>
                                          </p:val>
                                        </p:tav>
                                        <p:tav tm="100000">
                                          <p:val>
                                            <p:strVal val="#ppt_x"/>
                                          </p:val>
                                        </p:tav>
                                      </p:tavLst>
                                    </p:anim>
                                    <p:anim calcmode="lin" valueType="num">
                                      <p:cBhvr additive="base">
                                        <p:cTn id="14" dur="500" fill="hold"/>
                                        <p:tgtEl>
                                          <p:spTgt spid="7680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6806"/>
                                        </p:tgtEl>
                                        <p:attrNameLst>
                                          <p:attrName>style.visibility</p:attrName>
                                        </p:attrNameLst>
                                      </p:cBhvr>
                                      <p:to>
                                        <p:strVal val="visible"/>
                                      </p:to>
                                    </p:set>
                                    <p:anim calcmode="lin" valueType="num">
                                      <p:cBhvr additive="base">
                                        <p:cTn id="19" dur="500" fill="hold"/>
                                        <p:tgtEl>
                                          <p:spTgt spid="76806"/>
                                        </p:tgtEl>
                                        <p:attrNameLst>
                                          <p:attrName>ppt_x</p:attrName>
                                        </p:attrNameLst>
                                      </p:cBhvr>
                                      <p:tavLst>
                                        <p:tav tm="0">
                                          <p:val>
                                            <p:strVal val="1+#ppt_w/2"/>
                                          </p:val>
                                        </p:tav>
                                        <p:tav tm="100000">
                                          <p:val>
                                            <p:strVal val="#ppt_x"/>
                                          </p:val>
                                        </p:tav>
                                      </p:tavLst>
                                    </p:anim>
                                    <p:anim calcmode="lin" valueType="num">
                                      <p:cBhvr additive="base">
                                        <p:cTn id="20" dur="500" fill="hold"/>
                                        <p:tgtEl>
                                          <p:spTgt spid="7680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6807"/>
                                        </p:tgtEl>
                                        <p:attrNameLst>
                                          <p:attrName>style.visibility</p:attrName>
                                        </p:attrNameLst>
                                      </p:cBhvr>
                                      <p:to>
                                        <p:strVal val="visible"/>
                                      </p:to>
                                    </p:set>
                                    <p:anim calcmode="lin" valueType="num">
                                      <p:cBhvr additive="base">
                                        <p:cTn id="25" dur="500" fill="hold"/>
                                        <p:tgtEl>
                                          <p:spTgt spid="76807"/>
                                        </p:tgtEl>
                                        <p:attrNameLst>
                                          <p:attrName>ppt_x</p:attrName>
                                        </p:attrNameLst>
                                      </p:cBhvr>
                                      <p:tavLst>
                                        <p:tav tm="0">
                                          <p:val>
                                            <p:strVal val="1+#ppt_w/2"/>
                                          </p:val>
                                        </p:tav>
                                        <p:tav tm="100000">
                                          <p:val>
                                            <p:strVal val="#ppt_x"/>
                                          </p:val>
                                        </p:tav>
                                      </p:tavLst>
                                    </p:anim>
                                    <p:anim calcmode="lin" valueType="num">
                                      <p:cBhvr additive="base">
                                        <p:cTn id="26" dur="500" fill="hold"/>
                                        <p:tgtEl>
                                          <p:spTgt spid="7680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76805" grpId="0"/>
      <p:bldP spid="76806" grpId="0"/>
      <p:bldP spid="7680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Box 6"/>
          <p:cNvSpPr txBox="1">
            <a:spLocks noChangeArrowheads="1"/>
          </p:cNvSpPr>
          <p:nvPr/>
        </p:nvSpPr>
        <p:spPr bwMode="auto">
          <a:xfrm>
            <a:off x="5207000" y="330200"/>
            <a:ext cx="3770313" cy="369888"/>
          </a:xfrm>
          <a:prstGeom prst="rect">
            <a:avLst/>
          </a:prstGeom>
          <a:noFill/>
          <a:ln w="9525">
            <a:noFill/>
            <a:miter lim="800000"/>
            <a:headEnd/>
            <a:tailEnd/>
          </a:ln>
        </p:spPr>
        <p:txBody>
          <a:bodyPr>
            <a:spAutoFit/>
          </a:bodyPr>
          <a:lstStyle/>
          <a:p>
            <a:pPr eaLnBrk="1" hangingPunct="1">
              <a:defRPr/>
            </a:pPr>
            <a:r>
              <a:rPr lang="en-US" altLang="en-US" b="1" dirty="0">
                <a:solidFill>
                  <a:srgbClr val="C00000"/>
                </a:solidFill>
                <a:latin typeface="Arial" charset="0"/>
                <a:cs typeface="Arial" charset="0"/>
              </a:rPr>
              <a:t>ANSWER: B. 50% </a:t>
            </a:r>
            <a:endParaRPr lang="en-US" sz="1050" b="1" dirty="0">
              <a:solidFill>
                <a:srgbClr val="C00000"/>
              </a:solidFill>
              <a:latin typeface="Arial" charset="0"/>
              <a:cs typeface="Arial" charset="0"/>
            </a:endParaRPr>
          </a:p>
        </p:txBody>
      </p:sp>
      <p:sp>
        <p:nvSpPr>
          <p:cNvPr id="39939" name="Rectangle 5"/>
          <p:cNvSpPr>
            <a:spLocks noChangeArrowheads="1"/>
          </p:cNvSpPr>
          <p:nvPr/>
        </p:nvSpPr>
        <p:spPr bwMode="auto">
          <a:xfrm>
            <a:off x="128588" y="1225550"/>
            <a:ext cx="4933950" cy="1477328"/>
          </a:xfrm>
          <a:prstGeom prst="rect">
            <a:avLst/>
          </a:prstGeom>
          <a:noFill/>
          <a:ln w="9525">
            <a:noFill/>
            <a:miter lim="800000"/>
            <a:headEnd/>
            <a:tailEnd/>
          </a:ln>
        </p:spPr>
        <p:txBody>
          <a:bodyPr>
            <a:spAutoFit/>
          </a:bodyPr>
          <a:lstStyle/>
          <a:p>
            <a:pPr eaLnBrk="1" hangingPunct="1">
              <a:defRPr/>
            </a:pPr>
            <a:r>
              <a:rPr lang="en-US" altLang="en-US" b="1" dirty="0">
                <a:solidFill>
                  <a:schemeClr val="bg2">
                    <a:lumMod val="75000"/>
                  </a:schemeClr>
                </a:solidFill>
                <a:latin typeface="Arial" charset="0"/>
                <a:cs typeface="Arial" charset="0"/>
              </a:rPr>
              <a:t>10.  In 2019 the Kansas Supreme Court issued 21 opinions in disciplinary matters.  Of those 21, the percentage that contained a violation of KRPC 1.16 Declining or Terminating Representation was closest to:</a:t>
            </a:r>
            <a:endParaRPr lang="en-US" altLang="en-US" b="1" strike="sngStrike" dirty="0">
              <a:solidFill>
                <a:schemeClr val="bg2">
                  <a:lumMod val="75000"/>
                </a:schemeClr>
              </a:solidFill>
              <a:latin typeface="Arial" charset="0"/>
              <a:cs typeface="Arial" charset="0"/>
            </a:endParaRP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341" name="TextBox 4"/>
          <p:cNvSpPr txBox="1">
            <a:spLocks noChangeArrowheads="1"/>
          </p:cNvSpPr>
          <p:nvPr/>
        </p:nvSpPr>
        <p:spPr bwMode="auto">
          <a:xfrm>
            <a:off x="5208588" y="933450"/>
            <a:ext cx="3925887" cy="5816600"/>
          </a:xfrm>
          <a:prstGeom prst="rect">
            <a:avLst/>
          </a:prstGeom>
          <a:noFill/>
          <a:ln w="9525">
            <a:noFill/>
            <a:miter lim="800000"/>
            <a:headEnd/>
            <a:tailEnd/>
          </a:ln>
        </p:spPr>
        <p:txBody>
          <a:bodyPr>
            <a:spAutoFit/>
          </a:bodyPr>
          <a:lstStyle/>
          <a:p>
            <a:pPr eaLnBrk="1" hangingPunct="1"/>
            <a:r>
              <a:rPr lang="en-US" altLang="en-US" sz="1200" b="1">
                <a:solidFill>
                  <a:srgbClr val="042E82"/>
                </a:solidFill>
                <a:cs typeface="Arial" pitchFamily="34" charset="0"/>
              </a:rPr>
              <a:t>MRPC 4-1.16: DECLINING OR TERMINATING REPRESENTATION</a:t>
            </a:r>
            <a:br>
              <a:rPr lang="en-US" altLang="en-US" sz="1200">
                <a:solidFill>
                  <a:srgbClr val="042E82"/>
                </a:solidFill>
                <a:cs typeface="Arial" pitchFamily="34" charset="0"/>
              </a:rPr>
            </a:br>
            <a:br>
              <a:rPr lang="en-US" altLang="en-US" sz="1200">
                <a:solidFill>
                  <a:srgbClr val="042E82"/>
                </a:solidFill>
                <a:cs typeface="Arial" pitchFamily="34" charset="0"/>
              </a:rPr>
            </a:br>
            <a:r>
              <a:rPr lang="en-US" altLang="en-US" sz="1200">
                <a:solidFill>
                  <a:srgbClr val="042E82"/>
                </a:solidFill>
                <a:cs typeface="Arial" pitchFamily="34" charset="0"/>
              </a:rPr>
              <a:t>(a) Except as stated in Rule 4-1.16(c), a lawyer shall not represent a client or, where representation has commenced, shall withdraw from the representation of a client if:</a:t>
            </a:r>
            <a:br>
              <a:rPr lang="en-US" altLang="en-US" sz="1200">
                <a:solidFill>
                  <a:srgbClr val="042E82"/>
                </a:solidFill>
                <a:cs typeface="Arial" pitchFamily="34" charset="0"/>
              </a:rPr>
            </a:br>
            <a:r>
              <a:rPr lang="en-US" altLang="en-US" sz="1200">
                <a:solidFill>
                  <a:srgbClr val="042E82"/>
                </a:solidFill>
                <a:cs typeface="Arial" pitchFamily="34" charset="0"/>
              </a:rPr>
              <a:t>(1) the representation will result in violation of the rules of professional conduct or other law;</a:t>
            </a:r>
          </a:p>
          <a:p>
            <a:pPr eaLnBrk="1" hangingPunct="1"/>
            <a:r>
              <a:rPr lang="en-US" altLang="en-US" sz="1200">
                <a:solidFill>
                  <a:srgbClr val="042E82"/>
                </a:solidFill>
                <a:cs typeface="Arial" pitchFamily="34" charset="0"/>
              </a:rPr>
              <a:t>(2) the lawyer's physical or mental condition materially impairs the lawyer's ability to represent the client; or</a:t>
            </a:r>
          </a:p>
          <a:p>
            <a:pPr eaLnBrk="1" hangingPunct="1"/>
            <a:r>
              <a:rPr lang="en-US" altLang="en-US" sz="1200">
                <a:solidFill>
                  <a:srgbClr val="042E82"/>
                </a:solidFill>
                <a:cs typeface="Arial" pitchFamily="34" charset="0"/>
              </a:rPr>
              <a:t>(3) the lawyer is discharged.</a:t>
            </a:r>
            <a:br>
              <a:rPr lang="en-US" altLang="en-US" sz="1200">
                <a:solidFill>
                  <a:srgbClr val="042E82"/>
                </a:solidFill>
                <a:cs typeface="Arial" pitchFamily="34" charset="0"/>
              </a:rPr>
            </a:br>
            <a:br>
              <a:rPr lang="en-US" altLang="en-US" sz="1200">
                <a:solidFill>
                  <a:srgbClr val="042E82"/>
                </a:solidFill>
                <a:cs typeface="Arial" pitchFamily="34" charset="0"/>
              </a:rPr>
            </a:br>
            <a:r>
              <a:rPr lang="en-US" altLang="en-US" sz="1200">
                <a:solidFill>
                  <a:srgbClr val="042E82"/>
                </a:solidFill>
                <a:cs typeface="Arial" pitchFamily="34" charset="0"/>
              </a:rPr>
              <a:t>(b) Except as stated in Rule 4-1.16(c), a lawyer may withdraw from representing a client if:(1) withdrawal can be accomplished without material adverse effect on the interests of the client; (2) the client persists in a course of action involving the lawyer's services that the lawyer reasonably believes is criminal or fraudulent;(3) the client has used the lawyer's services to perpetrate a crime or fraud; (4) the client insists upon taking action that the lawyer considers repugnant or with which the lawyer has a fundamental disagreement; (5) the client fails substantially to fulfill an obligation to the lawyer regarding the lawyer's services and has been given reasonable warning that the lawyer will withdraw unless the obligation is fulfilled; (6) the representation will result in an unreasonable financial burden on the lawyer or has been rendered unreasonably difficult by the client; or (7) other good cause for withdrawal exists.</a:t>
            </a:r>
          </a:p>
          <a:p>
            <a:pPr eaLnBrk="1" hangingPunct="1"/>
            <a:endParaRPr lang="en-US" altLang="en-US" sz="1200">
              <a:solidFill>
                <a:srgbClr val="042E82"/>
              </a:solidFill>
              <a:cs typeface="Arial" pitchFamily="34" charset="0"/>
            </a:endParaRPr>
          </a:p>
        </p:txBody>
      </p:sp>
      <p:pic>
        <p:nvPicPr>
          <p:cNvPr id="64518" name="Picture 11" descr="TBP Foundation _color.png"/>
          <p:cNvPicPr>
            <a:picLocks noChangeAspect="1"/>
          </p:cNvPicPr>
          <p:nvPr/>
        </p:nvPicPr>
        <p:blipFill>
          <a:blip r:embed="rId3" cstate="print"/>
          <a:srcRect/>
          <a:stretch>
            <a:fillRect/>
          </a:stretch>
        </p:blipFill>
        <p:spPr bwMode="auto">
          <a:xfrm>
            <a:off x="511175" y="266700"/>
            <a:ext cx="1995488" cy="588963"/>
          </a:xfrm>
          <a:prstGeom prst="rect">
            <a:avLst/>
          </a:prstGeom>
          <a:noFill/>
          <a:ln w="9525">
            <a:noFill/>
            <a:miter lim="800000"/>
            <a:headEnd/>
            <a:tailEnd/>
          </a:ln>
        </p:spPr>
      </p:pic>
      <p:sp>
        <p:nvSpPr>
          <p:cNvPr id="78855" name="TextBox 9"/>
          <p:cNvSpPr txBox="1">
            <a:spLocks noChangeArrowheads="1"/>
          </p:cNvSpPr>
          <p:nvPr/>
        </p:nvSpPr>
        <p:spPr bwMode="auto">
          <a:xfrm>
            <a:off x="285750" y="3038475"/>
            <a:ext cx="4525963" cy="3232150"/>
          </a:xfrm>
          <a:prstGeom prst="rect">
            <a:avLst/>
          </a:prstGeom>
          <a:noFill/>
          <a:ln w="9525">
            <a:noFill/>
            <a:miter lim="800000"/>
            <a:headEnd/>
            <a:tailEnd/>
          </a:ln>
        </p:spPr>
        <p:txBody>
          <a:bodyPr>
            <a:spAutoFit/>
          </a:bodyPr>
          <a:lstStyle/>
          <a:p>
            <a:pPr eaLnBrk="1" hangingPunct="1"/>
            <a:endParaRPr lang="en-US" altLang="en-US" sz="1200">
              <a:solidFill>
                <a:srgbClr val="042E82"/>
              </a:solidFill>
              <a:cs typeface="Arial" pitchFamily="34" charset="0"/>
            </a:endParaRPr>
          </a:p>
          <a:p>
            <a:pPr eaLnBrk="1" hangingPunct="1"/>
            <a:r>
              <a:rPr lang="en-US" altLang="en-US" sz="1200">
                <a:solidFill>
                  <a:srgbClr val="042E82"/>
                </a:solidFill>
                <a:cs typeface="Arial" pitchFamily="34" charset="0"/>
              </a:rPr>
              <a:t>(c) A lawyer must comply with applicable law requiring notice to or permission of a tribunal when terminating a representation unless the lawyer has filed a notice of termination of limited appearance. Except when such notice is filed, a lawyer shall continue representation when ordered to do so by a tribunal notwithstanding good cause for terminating the representation.</a:t>
            </a:r>
            <a:br>
              <a:rPr lang="en-US" altLang="en-US" sz="1200">
                <a:solidFill>
                  <a:srgbClr val="042E82"/>
                </a:solidFill>
                <a:cs typeface="Arial" pitchFamily="34" charset="0"/>
              </a:rPr>
            </a:br>
            <a:br>
              <a:rPr lang="en-US" altLang="en-US" sz="1200">
                <a:solidFill>
                  <a:srgbClr val="042E82"/>
                </a:solidFill>
                <a:cs typeface="Arial" pitchFamily="34" charset="0"/>
              </a:rPr>
            </a:br>
            <a:r>
              <a:rPr lang="en-US" altLang="en-US" sz="1200">
                <a:solidFill>
                  <a:srgbClr val="042E82"/>
                </a:solidFill>
                <a:cs typeface="Arial" pitchFamily="34" charset="0"/>
              </a:rPr>
              <a:t>(d) Upon termination of representation, a lawyer shall take steps to the extent reasonably practicable to protect a client's interests, such as giving reasonable notice to the client, allowing time for employment of other counsel, surrendering papers and property to which the client is entitled and refunding any advance payment of fee or expense that has not been earned or incurred. The lawyer may retain papers relating to the client to the extent permitted by other law.</a:t>
            </a:r>
          </a:p>
          <a:p>
            <a:pPr eaLnBrk="1" hangingPunct="1"/>
            <a:endParaRPr lang="en-US" altLang="en-US" sz="120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additive="base">
                                        <p:cTn id="7" dur="500" fill="hold"/>
                                        <p:tgtEl>
                                          <p:spTgt spid="43010"/>
                                        </p:tgtEl>
                                        <p:attrNameLst>
                                          <p:attrName>ppt_x</p:attrName>
                                        </p:attrNameLst>
                                      </p:cBhvr>
                                      <p:tavLst>
                                        <p:tav tm="0">
                                          <p:val>
                                            <p:strVal val="1+#ppt_w/2"/>
                                          </p:val>
                                        </p:tav>
                                        <p:tav tm="100000">
                                          <p:val>
                                            <p:strVal val="#ppt_x"/>
                                          </p:val>
                                        </p:tav>
                                      </p:tavLst>
                                    </p:anim>
                                    <p:anim calcmode="lin" valueType="num">
                                      <p:cBhvr additive="base">
                                        <p:cTn id="8" dur="500" fill="hold"/>
                                        <p:tgtEl>
                                          <p:spTgt spid="430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341"/>
                                        </p:tgtEl>
                                        <p:attrNameLst>
                                          <p:attrName>style.visibility</p:attrName>
                                        </p:attrNameLst>
                                      </p:cBhvr>
                                      <p:to>
                                        <p:strVal val="visible"/>
                                      </p:to>
                                    </p:set>
                                    <p:anim calcmode="lin" valueType="num">
                                      <p:cBhvr additive="base">
                                        <p:cTn id="13" dur="500" fill="hold"/>
                                        <p:tgtEl>
                                          <p:spTgt spid="14341"/>
                                        </p:tgtEl>
                                        <p:attrNameLst>
                                          <p:attrName>ppt_x</p:attrName>
                                        </p:attrNameLst>
                                      </p:cBhvr>
                                      <p:tavLst>
                                        <p:tav tm="0">
                                          <p:val>
                                            <p:strVal val="1+#ppt_w/2"/>
                                          </p:val>
                                        </p:tav>
                                        <p:tav tm="100000">
                                          <p:val>
                                            <p:strVal val="#ppt_x"/>
                                          </p:val>
                                        </p:tav>
                                      </p:tavLst>
                                    </p:anim>
                                    <p:anim calcmode="lin" valueType="num">
                                      <p:cBhvr additive="base">
                                        <p:cTn id="14" dur="500" fill="hold"/>
                                        <p:tgtEl>
                                          <p:spTgt spid="1434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8855"/>
                                        </p:tgtEl>
                                        <p:attrNameLst>
                                          <p:attrName>style.visibility</p:attrName>
                                        </p:attrNameLst>
                                      </p:cBhvr>
                                      <p:to>
                                        <p:strVal val="visible"/>
                                      </p:to>
                                    </p:set>
                                    <p:anim calcmode="lin" valueType="num">
                                      <p:cBhvr additive="base">
                                        <p:cTn id="19" dur="500" fill="hold"/>
                                        <p:tgtEl>
                                          <p:spTgt spid="78855"/>
                                        </p:tgtEl>
                                        <p:attrNameLst>
                                          <p:attrName>ppt_x</p:attrName>
                                        </p:attrNameLst>
                                      </p:cBhvr>
                                      <p:tavLst>
                                        <p:tav tm="0">
                                          <p:val>
                                            <p:strVal val="0-#ppt_w/2"/>
                                          </p:val>
                                        </p:tav>
                                        <p:tav tm="100000">
                                          <p:val>
                                            <p:strVal val="#ppt_x"/>
                                          </p:val>
                                        </p:tav>
                                      </p:tavLst>
                                    </p:anim>
                                    <p:anim calcmode="lin" valueType="num">
                                      <p:cBhvr additive="base">
                                        <p:cTn id="20" dur="500" fill="hold"/>
                                        <p:tgtEl>
                                          <p:spTgt spid="788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14341" grpId="0"/>
      <p:bldP spid="7885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Box 6"/>
          <p:cNvSpPr txBox="1">
            <a:spLocks noChangeArrowheads="1"/>
          </p:cNvSpPr>
          <p:nvPr/>
        </p:nvSpPr>
        <p:spPr bwMode="auto">
          <a:xfrm>
            <a:off x="5383213" y="2838450"/>
            <a:ext cx="3421062" cy="1815882"/>
          </a:xfrm>
          <a:prstGeom prst="rect">
            <a:avLst/>
          </a:prstGeom>
          <a:noFill/>
          <a:ln w="9525">
            <a:noFill/>
            <a:miter lim="800000"/>
            <a:headEnd/>
            <a:tailEnd/>
          </a:ln>
        </p:spPr>
        <p:txBody>
          <a:bodyPr>
            <a:spAutoFit/>
          </a:bodyPr>
          <a:lstStyle/>
          <a:p>
            <a:pPr eaLnBrk="1" hangingPunct="1">
              <a:defRPr/>
            </a:pPr>
            <a:r>
              <a:rPr lang="en-US" altLang="en-US" sz="2400" b="1" dirty="0">
                <a:solidFill>
                  <a:srgbClr val="C00000"/>
                </a:solidFill>
                <a:latin typeface="Arial" charset="0"/>
              </a:rPr>
              <a:t>The Bar Plan Mutual Insurance Company</a:t>
            </a:r>
          </a:p>
          <a:p>
            <a:pPr eaLnBrk="1" hangingPunct="1">
              <a:defRPr/>
            </a:pPr>
            <a:endParaRPr lang="en-US" altLang="en-US" b="1" dirty="0">
              <a:solidFill>
                <a:srgbClr val="505B70"/>
              </a:solidFill>
              <a:latin typeface="Arial" charset="0"/>
            </a:endParaRPr>
          </a:p>
          <a:p>
            <a:pPr eaLnBrk="1" hangingPunct="1">
              <a:defRPr/>
            </a:pPr>
            <a:r>
              <a:rPr lang="en-US" altLang="en-US" b="1" dirty="0">
                <a:solidFill>
                  <a:schemeClr val="bg2">
                    <a:lumMod val="75000"/>
                  </a:schemeClr>
                </a:solidFill>
                <a:latin typeface="Arial" charset="0"/>
                <a:cs typeface="Arial" charset="0"/>
              </a:rPr>
              <a:t>Whittney A. Dunn </a:t>
            </a:r>
          </a:p>
          <a:p>
            <a:pPr eaLnBrk="1" hangingPunct="1">
              <a:defRPr/>
            </a:pPr>
            <a:r>
              <a:rPr lang="en-US" altLang="en-US" sz="1400" b="1" dirty="0">
                <a:solidFill>
                  <a:schemeClr val="bg2">
                    <a:lumMod val="75000"/>
                  </a:schemeClr>
                </a:solidFill>
                <a:latin typeface="Arial" charset="0"/>
              </a:rPr>
              <a:t>Risk Manager</a:t>
            </a:r>
          </a:p>
          <a:p>
            <a:pPr eaLnBrk="1" hangingPunct="1">
              <a:defRPr/>
            </a:pPr>
            <a:r>
              <a:rPr lang="en-US" altLang="en-US" sz="1400" b="1" dirty="0">
                <a:solidFill>
                  <a:schemeClr val="bg2">
                    <a:lumMod val="75000"/>
                  </a:schemeClr>
                </a:solidFill>
                <a:latin typeface="Arial" charset="0"/>
                <a:hlinkClick r:id="rId3"/>
              </a:rPr>
              <a:t>wadunn@thebarplan.com</a:t>
            </a:r>
            <a:r>
              <a:rPr lang="en-US" altLang="en-US" sz="1400" b="1" dirty="0">
                <a:solidFill>
                  <a:schemeClr val="bg2">
                    <a:lumMod val="75000"/>
                  </a:schemeClr>
                </a:solidFill>
                <a:latin typeface="Arial" charset="0"/>
              </a:rPr>
              <a:t> </a:t>
            </a:r>
          </a:p>
        </p:txBody>
      </p:sp>
      <p:sp>
        <p:nvSpPr>
          <p:cNvPr id="166915" name="Rectangle 5"/>
          <p:cNvSpPr>
            <a:spLocks noChangeArrowheads="1"/>
          </p:cNvSpPr>
          <p:nvPr/>
        </p:nvSpPr>
        <p:spPr bwMode="auto">
          <a:xfrm>
            <a:off x="790575" y="1997075"/>
            <a:ext cx="4335463" cy="646113"/>
          </a:xfrm>
          <a:prstGeom prst="rect">
            <a:avLst/>
          </a:prstGeom>
          <a:noFill/>
          <a:ln w="9525">
            <a:noFill/>
            <a:miter lim="800000"/>
            <a:headEnd/>
            <a:tailEnd/>
          </a:ln>
        </p:spPr>
        <p:txBody>
          <a:bodyPr>
            <a:spAutoFit/>
          </a:bodyPr>
          <a:lstStyle/>
          <a:p>
            <a:pPr eaLnBrk="1" hangingPunct="1"/>
            <a:r>
              <a:rPr lang="en-US" altLang="en-US" sz="3600" b="1" dirty="0">
                <a:solidFill>
                  <a:srgbClr val="505B70"/>
                </a:solidFill>
                <a:cs typeface="Arial" pitchFamily="34" charset="0"/>
              </a:rPr>
              <a:t>Thank you!</a:t>
            </a: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66917" name="Picture 11" descr="TBP Foundation _color.png"/>
          <p:cNvPicPr>
            <a:picLocks noChangeAspect="1"/>
          </p:cNvPicPr>
          <p:nvPr/>
        </p:nvPicPr>
        <p:blipFill>
          <a:blip r:embed="rId4" cstate="print"/>
          <a:srcRect/>
          <a:stretch>
            <a:fillRect/>
          </a:stretch>
        </p:blipFill>
        <p:spPr bwMode="auto">
          <a:xfrm>
            <a:off x="511175" y="266700"/>
            <a:ext cx="1966913" cy="5746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6"/>
          <p:cNvSpPr txBox="1">
            <a:spLocks noChangeArrowheads="1"/>
          </p:cNvSpPr>
          <p:nvPr/>
        </p:nvSpPr>
        <p:spPr bwMode="auto">
          <a:xfrm>
            <a:off x="5216525" y="528638"/>
            <a:ext cx="3770313" cy="1200150"/>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ANSWER:  A. Violates Rules 4-4.4(a) &amp; 4-8.4(c) if the information was inappropriately or wrongfully obtained.</a:t>
            </a:r>
            <a:endParaRPr lang="en-US" altLang="en-US" sz="1100" b="1">
              <a:solidFill>
                <a:srgbClr val="C00000"/>
              </a:solidFill>
              <a:cs typeface="Arial" pitchFamily="34" charset="0"/>
            </a:endParaRPr>
          </a:p>
        </p:txBody>
      </p:sp>
      <p:sp>
        <p:nvSpPr>
          <p:cNvPr id="39939" name="Rectangle 5"/>
          <p:cNvSpPr>
            <a:spLocks noChangeArrowheads="1"/>
          </p:cNvSpPr>
          <p:nvPr/>
        </p:nvSpPr>
        <p:spPr bwMode="auto">
          <a:xfrm>
            <a:off x="0" y="968375"/>
            <a:ext cx="5053013" cy="3478213"/>
          </a:xfrm>
          <a:prstGeom prst="rect">
            <a:avLst/>
          </a:prstGeom>
          <a:noFill/>
          <a:ln w="9525">
            <a:noFill/>
            <a:miter lim="800000"/>
            <a:headEnd/>
            <a:tailEnd/>
          </a:ln>
        </p:spPr>
        <p:txBody>
          <a:bodyPr>
            <a:spAutoFit/>
          </a:bodyPr>
          <a:lstStyle/>
          <a:p>
            <a:pPr eaLnBrk="1" hangingPunct="1">
              <a:defRPr/>
            </a:pPr>
            <a:r>
              <a:rPr lang="en-US" altLang="en-US" sz="2000" b="1" dirty="0">
                <a:solidFill>
                  <a:schemeClr val="bg2">
                    <a:lumMod val="75000"/>
                  </a:schemeClr>
                </a:solidFill>
                <a:latin typeface="Arial" charset="0"/>
                <a:cs typeface="Arial" charset="0"/>
              </a:rPr>
              <a:t>1. During a dissolution representation your c</a:t>
            </a:r>
            <a:r>
              <a:rPr lang="en-US" sz="2000" b="1" dirty="0">
                <a:solidFill>
                  <a:schemeClr val="bg2">
                    <a:lumMod val="75000"/>
                  </a:schemeClr>
                </a:solidFill>
                <a:latin typeface="Arial" charset="0"/>
              </a:rPr>
              <a:t>lient sends you electronic copies of email correspondence between adverse spouse and various third persons, including adverse spouse’s attorney.  Your client obtained access to the information through the spouse’s email account using the spouse’s user name and password, which the spouse never changed.  Your use of this information:</a:t>
            </a:r>
            <a:endParaRPr lang="en-US" altLang="en-US" sz="2000" b="1" dirty="0">
              <a:solidFill>
                <a:schemeClr val="bg2">
                  <a:lumMod val="75000"/>
                </a:schemeClr>
              </a:solidFill>
              <a:latin typeface="Arial" charset="0"/>
              <a:cs typeface="Arial" charset="0"/>
            </a:endParaRP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7413" name="TextBox 4"/>
          <p:cNvSpPr txBox="1">
            <a:spLocks noChangeArrowheads="1"/>
          </p:cNvSpPr>
          <p:nvPr/>
        </p:nvSpPr>
        <p:spPr bwMode="auto">
          <a:xfrm>
            <a:off x="5218113" y="1760538"/>
            <a:ext cx="3925887" cy="646112"/>
          </a:xfrm>
          <a:prstGeom prst="rect">
            <a:avLst/>
          </a:prstGeom>
          <a:noFill/>
          <a:ln w="9525">
            <a:noFill/>
            <a:miter lim="800000"/>
            <a:headEnd/>
            <a:tailEnd/>
          </a:ln>
        </p:spPr>
        <p:txBody>
          <a:bodyPr>
            <a:spAutoFit/>
          </a:bodyPr>
          <a:lstStyle/>
          <a:p>
            <a:pPr eaLnBrk="1" hangingPunct="1"/>
            <a:r>
              <a:rPr lang="en-US" altLang="en-US" b="1">
                <a:solidFill>
                  <a:srgbClr val="042E82"/>
                </a:solidFill>
                <a:cs typeface="Arial" pitchFamily="34" charset="0"/>
              </a:rPr>
              <a:t>Missouri Informal Opinion 2019-01. </a:t>
            </a:r>
            <a:endParaRPr lang="en-US" altLang="en-US" sz="1400" i="1">
              <a:solidFill>
                <a:srgbClr val="042E82"/>
              </a:solidFill>
              <a:cs typeface="Arial" pitchFamily="34" charset="0"/>
            </a:endParaRPr>
          </a:p>
        </p:txBody>
      </p:sp>
      <p:sp>
        <p:nvSpPr>
          <p:cNvPr id="17414" name="TextBox 5"/>
          <p:cNvSpPr txBox="1">
            <a:spLocks noChangeArrowheads="1"/>
          </p:cNvSpPr>
          <p:nvPr/>
        </p:nvSpPr>
        <p:spPr bwMode="auto">
          <a:xfrm>
            <a:off x="5237163" y="2454275"/>
            <a:ext cx="3897312" cy="2462213"/>
          </a:xfrm>
          <a:prstGeom prst="rect">
            <a:avLst/>
          </a:prstGeom>
          <a:noFill/>
          <a:ln w="9525">
            <a:noFill/>
            <a:miter lim="800000"/>
            <a:headEnd/>
            <a:tailEnd/>
          </a:ln>
        </p:spPr>
        <p:txBody>
          <a:bodyPr>
            <a:spAutoFit/>
          </a:bodyPr>
          <a:lstStyle/>
          <a:p>
            <a:pPr eaLnBrk="1" hangingPunct="1"/>
            <a:r>
              <a:rPr lang="en-US" altLang="en-US" sz="1400" b="1">
                <a:solidFill>
                  <a:srgbClr val="042E82"/>
                </a:solidFill>
                <a:cs typeface="Arial" pitchFamily="34" charset="0"/>
              </a:rPr>
              <a:t>Rule 4-4.4, COMMENT [1] </a:t>
            </a:r>
            <a:r>
              <a:rPr lang="en-US" altLang="en-US" sz="1400">
                <a:solidFill>
                  <a:srgbClr val="042E82"/>
                </a:solidFill>
                <a:cs typeface="Arial" pitchFamily="34" charset="0"/>
              </a:rPr>
              <a:t>Responsibility to a client requires a lawyer to subordinate the interests of others to those of the client, but that responsibility does not imply that a lawyer may disregard the rights of third persons. It is impractical to catalogue all such rights, but they include legal restrictions on methods of obtaining evidence from third persons and unwarranted intrusions into privileged relationships, such as the client-lawyer relationship.</a:t>
            </a:r>
          </a:p>
        </p:txBody>
      </p:sp>
      <p:pic>
        <p:nvPicPr>
          <p:cNvPr id="17415" name="Picture 11" descr="TBP Foundation _color.png"/>
          <p:cNvPicPr>
            <a:picLocks noChangeAspect="1"/>
          </p:cNvPicPr>
          <p:nvPr/>
        </p:nvPicPr>
        <p:blipFill>
          <a:blip r:embed="rId3" cstate="print"/>
          <a:srcRect/>
          <a:stretch>
            <a:fillRect/>
          </a:stretch>
        </p:blipFill>
        <p:spPr bwMode="auto">
          <a:xfrm>
            <a:off x="511175" y="266700"/>
            <a:ext cx="1995488" cy="588963"/>
          </a:xfrm>
          <a:prstGeom prst="rect">
            <a:avLst/>
          </a:prstGeom>
          <a:noFill/>
          <a:ln w="9525">
            <a:noFill/>
            <a:miter lim="800000"/>
            <a:headEnd/>
            <a:tailEnd/>
          </a:ln>
        </p:spPr>
      </p:pic>
      <p:sp>
        <p:nvSpPr>
          <p:cNvPr id="17416" name="TextBox 7"/>
          <p:cNvSpPr txBox="1">
            <a:spLocks noChangeArrowheads="1"/>
          </p:cNvSpPr>
          <p:nvPr/>
        </p:nvSpPr>
        <p:spPr bwMode="auto">
          <a:xfrm>
            <a:off x="0" y="4457700"/>
            <a:ext cx="5029200" cy="2216150"/>
          </a:xfrm>
          <a:prstGeom prst="rect">
            <a:avLst/>
          </a:prstGeom>
          <a:noFill/>
          <a:ln w="9525">
            <a:noFill/>
            <a:miter lim="800000"/>
            <a:headEnd/>
            <a:tailEnd/>
          </a:ln>
        </p:spPr>
        <p:txBody>
          <a:bodyPr>
            <a:spAutoFit/>
          </a:bodyPr>
          <a:lstStyle/>
          <a:p>
            <a:pPr eaLnBrk="1" hangingPunct="1"/>
            <a:r>
              <a:rPr lang="en-US" altLang="en-US" sz="1200" b="1">
                <a:solidFill>
                  <a:srgbClr val="042E82"/>
                </a:solidFill>
                <a:cs typeface="Arial" pitchFamily="34" charset="0"/>
              </a:rPr>
              <a:t>And, </a:t>
            </a:r>
            <a:r>
              <a:rPr lang="en-US" altLang="en-US" sz="1200" b="1" i="1">
                <a:solidFill>
                  <a:srgbClr val="042E82"/>
                </a:solidFill>
                <a:cs typeface="Arial" pitchFamily="34" charset="0"/>
              </a:rPr>
              <a:t>In re Eisenstein</a:t>
            </a:r>
            <a:r>
              <a:rPr lang="en-US" altLang="en-US" sz="1200" b="1">
                <a:solidFill>
                  <a:srgbClr val="042E82"/>
                </a:solidFill>
                <a:cs typeface="Arial" pitchFamily="34" charset="0"/>
              </a:rPr>
              <a:t>, 485 S.W.3d 759 (2016).</a:t>
            </a:r>
          </a:p>
          <a:p>
            <a:pPr eaLnBrk="1" hangingPunct="1"/>
            <a:endParaRPr lang="en-US" altLang="en-US" sz="1200" b="1">
              <a:solidFill>
                <a:srgbClr val="042E82"/>
              </a:solidFill>
              <a:cs typeface="Arial" pitchFamily="34" charset="0"/>
            </a:endParaRPr>
          </a:p>
          <a:p>
            <a:pPr eaLnBrk="1" hangingPunct="1"/>
            <a:r>
              <a:rPr lang="en-US" altLang="en-US" sz="1200" b="1">
                <a:solidFill>
                  <a:srgbClr val="042E82"/>
                </a:solidFill>
                <a:cs typeface="Arial" pitchFamily="34" charset="0"/>
              </a:rPr>
              <a:t>Violation of Rules:</a:t>
            </a:r>
          </a:p>
          <a:p>
            <a:pPr eaLnBrk="1" hangingPunct="1"/>
            <a:r>
              <a:rPr lang="en-US" altLang="en-US" sz="1200" b="1">
                <a:solidFill>
                  <a:srgbClr val="042E82"/>
                </a:solidFill>
                <a:cs typeface="Arial" pitchFamily="34" charset="0"/>
              </a:rPr>
              <a:t> 4-4.4(a) “</a:t>
            </a:r>
            <a:r>
              <a:rPr lang="en-US" altLang="en-US" sz="1200">
                <a:solidFill>
                  <a:srgbClr val="042E82"/>
                </a:solidFill>
                <a:cs typeface="Arial" pitchFamily="34" charset="0"/>
              </a:rPr>
              <a:t>a lawyer shall not use methods of obtaining evidence that violate the legal rights of such a person”;</a:t>
            </a:r>
          </a:p>
          <a:p>
            <a:pPr eaLnBrk="1" hangingPunct="1"/>
            <a:r>
              <a:rPr lang="en-US" altLang="en-US" sz="1200" b="1">
                <a:solidFill>
                  <a:srgbClr val="042E82"/>
                </a:solidFill>
                <a:cs typeface="Arial" pitchFamily="34" charset="0"/>
              </a:rPr>
              <a:t>4-8.4(c)</a:t>
            </a:r>
            <a:r>
              <a:rPr lang="en-US" altLang="en-US" sz="1200">
                <a:solidFill>
                  <a:srgbClr val="042E82"/>
                </a:solidFill>
                <a:cs typeface="Arial" pitchFamily="34" charset="0"/>
              </a:rPr>
              <a:t> “engage in conduct involving dishonesty, fraud, deceit, or misrepresentation”;</a:t>
            </a:r>
          </a:p>
          <a:p>
            <a:pPr eaLnBrk="1" hangingPunct="1"/>
            <a:r>
              <a:rPr lang="en-US" altLang="en-US" sz="1200" b="1">
                <a:solidFill>
                  <a:srgbClr val="042E82"/>
                </a:solidFill>
                <a:cs typeface="Arial" pitchFamily="34" charset="0"/>
              </a:rPr>
              <a:t>4-8.4(d)</a:t>
            </a:r>
            <a:r>
              <a:rPr lang="en-US" altLang="en-US" sz="1200">
                <a:solidFill>
                  <a:srgbClr val="042E82"/>
                </a:solidFill>
                <a:cs typeface="Arial" pitchFamily="34" charset="0"/>
              </a:rPr>
              <a:t> “conduct that is prejudicial to the administration of justice;</a:t>
            </a:r>
            <a:r>
              <a:rPr lang="en-US" altLang="en-US" sz="1200" b="1">
                <a:solidFill>
                  <a:srgbClr val="042E82"/>
                </a:solidFill>
                <a:cs typeface="Arial" pitchFamily="34" charset="0"/>
              </a:rPr>
              <a:t> </a:t>
            </a:r>
            <a:r>
              <a:rPr lang="en-US" altLang="en-US" sz="1200">
                <a:solidFill>
                  <a:srgbClr val="042E82"/>
                </a:solidFill>
                <a:cs typeface="Arial" pitchFamily="34" charset="0"/>
              </a:rPr>
              <a:t>and </a:t>
            </a:r>
          </a:p>
          <a:p>
            <a:pPr eaLnBrk="1" hangingPunct="1"/>
            <a:r>
              <a:rPr lang="en-US" altLang="en-US" sz="1200" b="1">
                <a:solidFill>
                  <a:srgbClr val="042E82"/>
                </a:solidFill>
                <a:cs typeface="Arial" pitchFamily="34" charset="0"/>
              </a:rPr>
              <a:t>4-3.4(a) “</a:t>
            </a:r>
            <a:r>
              <a:rPr lang="en-US" altLang="en-US" sz="1200">
                <a:solidFill>
                  <a:srgbClr val="042E82"/>
                </a:solidFill>
                <a:cs typeface="Arial" pitchFamily="34" charset="0"/>
              </a:rPr>
              <a:t>unlawfully obstruct another party’s </a:t>
            </a:r>
            <a:r>
              <a:rPr lang="en-US" altLang="en-US" sz="1200" b="1">
                <a:solidFill>
                  <a:srgbClr val="042E82"/>
                </a:solidFill>
                <a:cs typeface="Arial" pitchFamily="34" charset="0"/>
              </a:rPr>
              <a:t>access</a:t>
            </a:r>
            <a:r>
              <a:rPr lang="en-US" altLang="en-US" sz="1200">
                <a:solidFill>
                  <a:srgbClr val="042E82"/>
                </a:solidFill>
                <a:cs typeface="Arial" pitchFamily="34" charset="0"/>
              </a:rPr>
              <a:t> to evidence or unlawfully alter, destroy, or conceal a document or other material having potential evidentiary value”.</a:t>
            </a:r>
            <a:endParaRPr lang="en-US" altLang="en-US" sz="1200" b="1">
              <a:solidFill>
                <a:srgbClr val="042E82"/>
              </a:solidFill>
              <a:cs typeface="Arial" pitchFamily="34" charset="0"/>
            </a:endParaRPr>
          </a:p>
          <a:p>
            <a:pPr eaLnBrk="1" hangingPunct="1"/>
            <a:endParaRPr lang="en-US" altLang="en-US" sz="600">
              <a:cs typeface="Arial" pitchFamily="34" charset="0"/>
            </a:endParaRPr>
          </a:p>
        </p:txBody>
      </p:sp>
      <p:sp>
        <p:nvSpPr>
          <p:cNvPr id="17417" name="TextBox 8"/>
          <p:cNvSpPr txBox="1">
            <a:spLocks noChangeArrowheads="1"/>
          </p:cNvSpPr>
          <p:nvPr/>
        </p:nvSpPr>
        <p:spPr bwMode="auto">
          <a:xfrm>
            <a:off x="5245100" y="5187950"/>
            <a:ext cx="3725863" cy="1600200"/>
          </a:xfrm>
          <a:prstGeom prst="rect">
            <a:avLst/>
          </a:prstGeom>
          <a:noFill/>
          <a:ln w="9525">
            <a:noFill/>
            <a:miter lim="800000"/>
            <a:headEnd/>
            <a:tailEnd/>
          </a:ln>
        </p:spPr>
        <p:txBody>
          <a:bodyPr>
            <a:spAutoFit/>
          </a:bodyPr>
          <a:lstStyle/>
          <a:p>
            <a:pPr eaLnBrk="1" hangingPunct="1"/>
            <a:r>
              <a:rPr lang="en-US" altLang="en-US" sz="1400" b="1">
                <a:solidFill>
                  <a:srgbClr val="042E82"/>
                </a:solidFill>
                <a:cs typeface="Arial" pitchFamily="34" charset="0"/>
              </a:rPr>
              <a:t>COMMENT [2]</a:t>
            </a:r>
            <a:r>
              <a:rPr lang="en-US" altLang="en-US" sz="1400">
                <a:solidFill>
                  <a:srgbClr val="042E82"/>
                </a:solidFill>
                <a:cs typeface="Arial" pitchFamily="34" charset="0"/>
              </a:rPr>
              <a:t> in part:  Similarly, this Rule does not address the legal duties of a lawyer who receives a document or electronically stored information that the lawyer knows or reasonably should know may have been inappropriately obtained by the sending person.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1+#ppt_w/2"/>
                                          </p:val>
                                        </p:tav>
                                        <p:tav tm="100000">
                                          <p:val>
                                            <p:strVal val="#ppt_x"/>
                                          </p:val>
                                        </p:tav>
                                      </p:tavLst>
                                    </p:anim>
                                    <p:anim calcmode="lin" valueType="num">
                                      <p:cBhvr additive="base">
                                        <p:cTn id="8" dur="500" fill="hold"/>
                                        <p:tgtEl>
                                          <p:spTgt spid="174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413"/>
                                        </p:tgtEl>
                                        <p:attrNameLst>
                                          <p:attrName>style.visibility</p:attrName>
                                        </p:attrNameLst>
                                      </p:cBhvr>
                                      <p:to>
                                        <p:strVal val="visible"/>
                                      </p:to>
                                    </p:set>
                                    <p:anim calcmode="lin" valueType="num">
                                      <p:cBhvr additive="base">
                                        <p:cTn id="13" dur="500" fill="hold"/>
                                        <p:tgtEl>
                                          <p:spTgt spid="17413"/>
                                        </p:tgtEl>
                                        <p:attrNameLst>
                                          <p:attrName>ppt_x</p:attrName>
                                        </p:attrNameLst>
                                      </p:cBhvr>
                                      <p:tavLst>
                                        <p:tav tm="0">
                                          <p:val>
                                            <p:strVal val="1+#ppt_w/2"/>
                                          </p:val>
                                        </p:tav>
                                        <p:tav tm="100000">
                                          <p:val>
                                            <p:strVal val="#ppt_x"/>
                                          </p:val>
                                        </p:tav>
                                      </p:tavLst>
                                    </p:anim>
                                    <p:anim calcmode="lin" valueType="num">
                                      <p:cBhvr additive="base">
                                        <p:cTn id="14" dur="500" fill="hold"/>
                                        <p:tgtEl>
                                          <p:spTgt spid="1741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414"/>
                                        </p:tgtEl>
                                        <p:attrNameLst>
                                          <p:attrName>style.visibility</p:attrName>
                                        </p:attrNameLst>
                                      </p:cBhvr>
                                      <p:to>
                                        <p:strVal val="visible"/>
                                      </p:to>
                                    </p:set>
                                    <p:anim calcmode="lin" valueType="num">
                                      <p:cBhvr additive="base">
                                        <p:cTn id="19" dur="500" fill="hold"/>
                                        <p:tgtEl>
                                          <p:spTgt spid="17414"/>
                                        </p:tgtEl>
                                        <p:attrNameLst>
                                          <p:attrName>ppt_x</p:attrName>
                                        </p:attrNameLst>
                                      </p:cBhvr>
                                      <p:tavLst>
                                        <p:tav tm="0">
                                          <p:val>
                                            <p:strVal val="1+#ppt_w/2"/>
                                          </p:val>
                                        </p:tav>
                                        <p:tav tm="100000">
                                          <p:val>
                                            <p:strVal val="#ppt_x"/>
                                          </p:val>
                                        </p:tav>
                                      </p:tavLst>
                                    </p:anim>
                                    <p:anim calcmode="lin" valueType="num">
                                      <p:cBhvr additive="base">
                                        <p:cTn id="20" dur="500" fill="hold"/>
                                        <p:tgtEl>
                                          <p:spTgt spid="1741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417"/>
                                        </p:tgtEl>
                                        <p:attrNameLst>
                                          <p:attrName>style.visibility</p:attrName>
                                        </p:attrNameLst>
                                      </p:cBhvr>
                                      <p:to>
                                        <p:strVal val="visible"/>
                                      </p:to>
                                    </p:set>
                                    <p:anim calcmode="lin" valueType="num">
                                      <p:cBhvr additive="base">
                                        <p:cTn id="25" dur="500" fill="hold"/>
                                        <p:tgtEl>
                                          <p:spTgt spid="17417"/>
                                        </p:tgtEl>
                                        <p:attrNameLst>
                                          <p:attrName>ppt_x</p:attrName>
                                        </p:attrNameLst>
                                      </p:cBhvr>
                                      <p:tavLst>
                                        <p:tav tm="0">
                                          <p:val>
                                            <p:strVal val="1+#ppt_w/2"/>
                                          </p:val>
                                        </p:tav>
                                        <p:tav tm="100000">
                                          <p:val>
                                            <p:strVal val="#ppt_x"/>
                                          </p:val>
                                        </p:tav>
                                      </p:tavLst>
                                    </p:anim>
                                    <p:anim calcmode="lin" valueType="num">
                                      <p:cBhvr additive="base">
                                        <p:cTn id="26" dur="500" fill="hold"/>
                                        <p:tgtEl>
                                          <p:spTgt spid="1741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7416"/>
                                        </p:tgtEl>
                                        <p:attrNameLst>
                                          <p:attrName>style.visibility</p:attrName>
                                        </p:attrNameLst>
                                      </p:cBhvr>
                                      <p:to>
                                        <p:strVal val="visible"/>
                                      </p:to>
                                    </p:set>
                                    <p:anim calcmode="lin" valueType="num">
                                      <p:cBhvr additive="base">
                                        <p:cTn id="31" dur="500" fill="hold"/>
                                        <p:tgtEl>
                                          <p:spTgt spid="17416"/>
                                        </p:tgtEl>
                                        <p:attrNameLst>
                                          <p:attrName>ppt_x</p:attrName>
                                        </p:attrNameLst>
                                      </p:cBhvr>
                                      <p:tavLst>
                                        <p:tav tm="0">
                                          <p:val>
                                            <p:strVal val="0-#ppt_w/2"/>
                                          </p:val>
                                        </p:tav>
                                        <p:tav tm="100000">
                                          <p:val>
                                            <p:strVal val="#ppt_x"/>
                                          </p:val>
                                        </p:tav>
                                      </p:tavLst>
                                    </p:anim>
                                    <p:anim calcmode="lin" valueType="num">
                                      <p:cBhvr additive="base">
                                        <p:cTn id="32" dur="500" fill="hold"/>
                                        <p:tgtEl>
                                          <p:spTgt spid="174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3" grpId="0"/>
      <p:bldP spid="17414" grpId="0"/>
      <p:bldP spid="17416" grpId="0"/>
      <p:bldP spid="174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6"/>
          <p:cNvSpPr txBox="1">
            <a:spLocks noChangeArrowheads="1"/>
          </p:cNvSpPr>
          <p:nvPr/>
        </p:nvSpPr>
        <p:spPr bwMode="auto">
          <a:xfrm>
            <a:off x="5216525" y="528638"/>
            <a:ext cx="3770313" cy="1200150"/>
          </a:xfrm>
          <a:prstGeom prst="rect">
            <a:avLst/>
          </a:prstGeom>
          <a:noFill/>
          <a:ln w="9525">
            <a:noFill/>
            <a:miter lim="800000"/>
            <a:headEnd/>
            <a:tailEnd/>
          </a:ln>
        </p:spPr>
        <p:txBody>
          <a:bodyPr>
            <a:spAutoFit/>
          </a:bodyPr>
          <a:lstStyle/>
          <a:p>
            <a:pPr eaLnBrk="1" hangingPunct="1"/>
            <a:r>
              <a:rPr lang="en-US" altLang="en-US" b="1">
                <a:solidFill>
                  <a:srgbClr val="042E82"/>
                </a:solidFill>
                <a:cs typeface="Arial" pitchFamily="34" charset="0"/>
              </a:rPr>
              <a:t>ANSWER:  A. Violates Rules 4-4.4(a) &amp; 4-8.4(c) if the information was inappropriately or wrongfully obtained.</a:t>
            </a:r>
            <a:endParaRPr lang="en-US" altLang="en-US" sz="1100" b="1">
              <a:solidFill>
                <a:srgbClr val="042E82"/>
              </a:solidFill>
              <a:cs typeface="Arial" pitchFamily="34" charset="0"/>
            </a:endParaRPr>
          </a:p>
        </p:txBody>
      </p:sp>
      <p:sp>
        <p:nvSpPr>
          <p:cNvPr id="39939" name="Rectangle 5"/>
          <p:cNvSpPr>
            <a:spLocks noChangeArrowheads="1"/>
          </p:cNvSpPr>
          <p:nvPr/>
        </p:nvSpPr>
        <p:spPr bwMode="auto">
          <a:xfrm>
            <a:off x="0" y="968375"/>
            <a:ext cx="5053013" cy="3478213"/>
          </a:xfrm>
          <a:prstGeom prst="rect">
            <a:avLst/>
          </a:prstGeom>
          <a:noFill/>
          <a:ln w="9525">
            <a:noFill/>
            <a:miter lim="800000"/>
            <a:headEnd/>
            <a:tailEnd/>
          </a:ln>
        </p:spPr>
        <p:txBody>
          <a:bodyPr>
            <a:spAutoFit/>
          </a:bodyPr>
          <a:lstStyle/>
          <a:p>
            <a:pPr eaLnBrk="1" hangingPunct="1">
              <a:defRPr/>
            </a:pPr>
            <a:r>
              <a:rPr lang="en-US" altLang="en-US" sz="2000" b="1" dirty="0">
                <a:solidFill>
                  <a:schemeClr val="bg2">
                    <a:lumMod val="75000"/>
                  </a:schemeClr>
                </a:solidFill>
                <a:latin typeface="Arial" charset="0"/>
                <a:cs typeface="Arial" charset="0"/>
              </a:rPr>
              <a:t>1. During a dissolution representation your c</a:t>
            </a:r>
            <a:r>
              <a:rPr lang="en-US" sz="2000" b="1" dirty="0">
                <a:solidFill>
                  <a:schemeClr val="bg2">
                    <a:lumMod val="75000"/>
                  </a:schemeClr>
                </a:solidFill>
                <a:latin typeface="Arial" charset="0"/>
              </a:rPr>
              <a:t>lient sends you electronic copies of email correspondence between adverse spouse and various third persons, including adverse spouse’s attorney.  Your client obtained access to the information through the spouse’s email account using the spouse’s user name and password, which the spouse never changed.  Your use of this information:</a:t>
            </a:r>
            <a:endParaRPr lang="en-US" altLang="en-US" sz="2000" b="1" dirty="0">
              <a:solidFill>
                <a:schemeClr val="bg2">
                  <a:lumMod val="75000"/>
                </a:schemeClr>
              </a:solidFill>
              <a:latin typeface="Arial" charset="0"/>
              <a:cs typeface="Arial" charset="0"/>
            </a:endParaRP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461" name="TextBox 4"/>
          <p:cNvSpPr txBox="1">
            <a:spLocks noChangeArrowheads="1"/>
          </p:cNvSpPr>
          <p:nvPr/>
        </p:nvSpPr>
        <p:spPr bwMode="auto">
          <a:xfrm>
            <a:off x="5218113" y="1760538"/>
            <a:ext cx="3925887" cy="646112"/>
          </a:xfrm>
          <a:prstGeom prst="rect">
            <a:avLst/>
          </a:prstGeom>
          <a:noFill/>
          <a:ln w="9525">
            <a:noFill/>
            <a:miter lim="800000"/>
            <a:headEnd/>
            <a:tailEnd/>
          </a:ln>
        </p:spPr>
        <p:txBody>
          <a:bodyPr>
            <a:spAutoFit/>
          </a:bodyPr>
          <a:lstStyle/>
          <a:p>
            <a:pPr eaLnBrk="1" hangingPunct="1"/>
            <a:r>
              <a:rPr lang="en-US" altLang="en-US" b="1">
                <a:solidFill>
                  <a:srgbClr val="042E82"/>
                </a:solidFill>
                <a:cs typeface="Arial" pitchFamily="34" charset="0"/>
              </a:rPr>
              <a:t>Missouri Informal Opinion 2019-01. </a:t>
            </a:r>
            <a:endParaRPr lang="en-US" altLang="en-US" sz="1400" i="1">
              <a:solidFill>
                <a:srgbClr val="042E82"/>
              </a:solidFill>
              <a:cs typeface="Arial" pitchFamily="34" charset="0"/>
            </a:endParaRPr>
          </a:p>
        </p:txBody>
      </p:sp>
      <p:sp>
        <p:nvSpPr>
          <p:cNvPr id="18438" name="TextBox 5"/>
          <p:cNvSpPr txBox="1">
            <a:spLocks noChangeArrowheads="1"/>
          </p:cNvSpPr>
          <p:nvPr/>
        </p:nvSpPr>
        <p:spPr bwMode="auto">
          <a:xfrm>
            <a:off x="5237163" y="2397125"/>
            <a:ext cx="3897312" cy="1816100"/>
          </a:xfrm>
          <a:prstGeom prst="rect">
            <a:avLst/>
          </a:prstGeom>
          <a:noFill/>
          <a:ln w="9525">
            <a:noFill/>
            <a:miter lim="800000"/>
            <a:headEnd/>
            <a:tailEnd/>
          </a:ln>
        </p:spPr>
        <p:txBody>
          <a:bodyPr>
            <a:spAutoFit/>
          </a:bodyPr>
          <a:lstStyle/>
          <a:p>
            <a:pPr eaLnBrk="1" hangingPunct="1"/>
            <a:r>
              <a:rPr lang="en-US" altLang="en-US" sz="1200" b="1">
                <a:solidFill>
                  <a:srgbClr val="042E82"/>
                </a:solidFill>
                <a:cs typeface="Arial" pitchFamily="34" charset="0"/>
              </a:rPr>
              <a:t>And, </a:t>
            </a:r>
            <a:r>
              <a:rPr lang="en-US" altLang="en-US" sz="1200" b="1" i="1">
                <a:solidFill>
                  <a:srgbClr val="042E82"/>
                </a:solidFill>
                <a:cs typeface="Arial" pitchFamily="34" charset="0"/>
              </a:rPr>
              <a:t>A.J.H. v. M.A.H.S. v.  Hais, et.al P.C., </a:t>
            </a:r>
            <a:r>
              <a:rPr lang="en-US" altLang="en-US" sz="1200" b="1">
                <a:solidFill>
                  <a:srgbClr val="042E82"/>
                </a:solidFill>
                <a:cs typeface="Arial" pitchFamily="34" charset="0"/>
              </a:rPr>
              <a:t>364 S.W.3d 680 (Mo. E.D. 2012), $25,000 sanction overturned.</a:t>
            </a:r>
          </a:p>
          <a:p>
            <a:pPr eaLnBrk="1" hangingPunct="1"/>
            <a:endParaRPr lang="en-US" altLang="en-US" sz="1000" b="1">
              <a:solidFill>
                <a:srgbClr val="042E82"/>
              </a:solidFill>
              <a:cs typeface="Arial" pitchFamily="34" charset="0"/>
            </a:endParaRPr>
          </a:p>
          <a:p>
            <a:pPr eaLnBrk="1" hangingPunct="1"/>
            <a:r>
              <a:rPr lang="en-US" altLang="en-US" sz="1100">
                <a:solidFill>
                  <a:srgbClr val="042E82"/>
                </a:solidFill>
                <a:cs typeface="Arial" pitchFamily="34" charset="0"/>
              </a:rPr>
              <a:t>Trial court found: [Lawyer] had  knowledge of the content of the email, continued possession rather than deletion of the emails, intent to “use” the emails to “hurt” [adverse spouse] , and failure to discourage [Client] from sharing the emails with [adverse spouse]. . </a:t>
            </a:r>
          </a:p>
          <a:p>
            <a:pPr eaLnBrk="1" hangingPunct="1"/>
            <a:endParaRPr lang="en-US" altLang="en-US" sz="1100" b="1">
              <a:solidFill>
                <a:srgbClr val="042E82"/>
              </a:solidFill>
              <a:cs typeface="Arial" pitchFamily="34" charset="0"/>
            </a:endParaRPr>
          </a:p>
        </p:txBody>
      </p:sp>
      <p:pic>
        <p:nvPicPr>
          <p:cNvPr id="19463" name="Picture 11" descr="TBP Foundation _color.png"/>
          <p:cNvPicPr>
            <a:picLocks noChangeAspect="1"/>
          </p:cNvPicPr>
          <p:nvPr/>
        </p:nvPicPr>
        <p:blipFill>
          <a:blip r:embed="rId3" cstate="print"/>
          <a:srcRect/>
          <a:stretch>
            <a:fillRect/>
          </a:stretch>
        </p:blipFill>
        <p:spPr bwMode="auto">
          <a:xfrm>
            <a:off x="511175" y="266700"/>
            <a:ext cx="1995488" cy="588963"/>
          </a:xfrm>
          <a:prstGeom prst="rect">
            <a:avLst/>
          </a:prstGeom>
          <a:noFill/>
          <a:ln w="9525">
            <a:noFill/>
            <a:miter lim="800000"/>
            <a:headEnd/>
            <a:tailEnd/>
          </a:ln>
        </p:spPr>
      </p:pic>
      <p:sp>
        <p:nvSpPr>
          <p:cNvPr id="8" name="TextBox 7"/>
          <p:cNvSpPr txBox="1">
            <a:spLocks noChangeArrowheads="1"/>
          </p:cNvSpPr>
          <p:nvPr/>
        </p:nvSpPr>
        <p:spPr bwMode="auto">
          <a:xfrm>
            <a:off x="5226050" y="4129088"/>
            <a:ext cx="3917950" cy="2632075"/>
          </a:xfrm>
          <a:prstGeom prst="rect">
            <a:avLst/>
          </a:prstGeom>
          <a:noFill/>
          <a:ln w="9525">
            <a:noFill/>
            <a:miter lim="800000"/>
            <a:headEnd/>
            <a:tailEnd/>
          </a:ln>
        </p:spPr>
        <p:txBody>
          <a:bodyPr>
            <a:spAutoFit/>
          </a:bodyPr>
          <a:lstStyle/>
          <a:p>
            <a:pPr eaLnBrk="1" hangingPunct="1"/>
            <a:r>
              <a:rPr lang="en-US" altLang="en-US" sz="1100" b="1">
                <a:solidFill>
                  <a:srgbClr val="042E82"/>
                </a:solidFill>
                <a:cs typeface="Arial" pitchFamily="34" charset="0"/>
              </a:rPr>
              <a:t>Appellate Court found: [Lawyer] consulted an “ethics expert” and referred client to criminal defense attorneys on the issue.  [Lawyer’s] “use” of the emails amounted to placing post-it notes on particular emails.</a:t>
            </a:r>
          </a:p>
          <a:p>
            <a:pPr eaLnBrk="1" hangingPunct="1"/>
            <a:endParaRPr lang="en-US" altLang="en-US" sz="1100" b="1">
              <a:solidFill>
                <a:srgbClr val="042E82"/>
              </a:solidFill>
              <a:cs typeface="Arial" pitchFamily="34" charset="0"/>
            </a:endParaRPr>
          </a:p>
          <a:p>
            <a:pPr eaLnBrk="1" hangingPunct="1"/>
            <a:r>
              <a:rPr lang="en-US" altLang="en-US" sz="1100">
                <a:solidFill>
                  <a:srgbClr val="042E82"/>
                </a:solidFill>
                <a:cs typeface="Arial" pitchFamily="34" charset="0"/>
              </a:rPr>
              <a:t>[I]f the trial court does not make an explicit finding as to bad faith, there must at least be evidence in the record which would support such a finding. While there is no concrete definition of “bad faith,” it embraces something more than bad judgment or negligence.</a:t>
            </a:r>
          </a:p>
          <a:p>
            <a:pPr eaLnBrk="1" hangingPunct="1"/>
            <a:endParaRPr lang="en-US" altLang="en-US" sz="1100">
              <a:solidFill>
                <a:srgbClr val="042E82"/>
              </a:solidFill>
              <a:cs typeface="Arial" pitchFamily="34" charset="0"/>
            </a:endParaRPr>
          </a:p>
          <a:p>
            <a:pPr eaLnBrk="1" hangingPunct="1"/>
            <a:r>
              <a:rPr lang="en-US" altLang="en-US" sz="1100">
                <a:solidFill>
                  <a:srgbClr val="042E82"/>
                </a:solidFill>
                <a:cs typeface="Arial" pitchFamily="34" charset="0"/>
              </a:rPr>
              <a:t>A dishonest purpose, moral obliquity, conscious wrongdoing, breach of a known duty through some ulterior motive or ill will partaking of the nature of fraud. It also embraces actual intent to mislead or deceive another.”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438"/>
                                        </p:tgtEl>
                                        <p:attrNameLst>
                                          <p:attrName>style.visibility</p:attrName>
                                        </p:attrNameLst>
                                      </p:cBhvr>
                                      <p:to>
                                        <p:strVal val="visible"/>
                                      </p:to>
                                    </p:set>
                                    <p:anim calcmode="lin" valueType="num">
                                      <p:cBhvr additive="base">
                                        <p:cTn id="7" dur="500" fill="hold"/>
                                        <p:tgtEl>
                                          <p:spTgt spid="18438"/>
                                        </p:tgtEl>
                                        <p:attrNameLst>
                                          <p:attrName>ppt_x</p:attrName>
                                        </p:attrNameLst>
                                      </p:cBhvr>
                                      <p:tavLst>
                                        <p:tav tm="0">
                                          <p:val>
                                            <p:strVal val="1+#ppt_w/2"/>
                                          </p:val>
                                        </p:tav>
                                        <p:tav tm="100000">
                                          <p:val>
                                            <p:strVal val="#ppt_x"/>
                                          </p:val>
                                        </p:tav>
                                      </p:tavLst>
                                    </p:anim>
                                    <p:anim calcmode="lin" valueType="num">
                                      <p:cBhvr additive="base">
                                        <p:cTn id="8" dur="500" fill="hold"/>
                                        <p:tgtEl>
                                          <p:spTgt spid="1843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6"/>
          <p:cNvSpPr txBox="1">
            <a:spLocks noChangeArrowheads="1"/>
          </p:cNvSpPr>
          <p:nvPr/>
        </p:nvSpPr>
        <p:spPr bwMode="auto">
          <a:xfrm>
            <a:off x="5216525" y="528638"/>
            <a:ext cx="3770313" cy="923925"/>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A. Threaten to refer employee to the prosecutor unless employee drops the civil suit.</a:t>
            </a:r>
            <a:endParaRPr lang="en-US" altLang="en-US" sz="1100" b="1">
              <a:solidFill>
                <a:srgbClr val="C00000"/>
              </a:solidFill>
              <a:cs typeface="Arial" pitchFamily="34" charset="0"/>
            </a:endParaRPr>
          </a:p>
        </p:txBody>
      </p:sp>
      <p:sp>
        <p:nvSpPr>
          <p:cNvPr id="39939" name="Rectangle 5"/>
          <p:cNvSpPr>
            <a:spLocks noChangeArrowheads="1"/>
          </p:cNvSpPr>
          <p:nvPr/>
        </p:nvSpPr>
        <p:spPr bwMode="auto">
          <a:xfrm>
            <a:off x="0" y="968375"/>
            <a:ext cx="5053013" cy="2862263"/>
          </a:xfrm>
          <a:prstGeom prst="rect">
            <a:avLst/>
          </a:prstGeom>
          <a:noFill/>
          <a:ln w="9525">
            <a:noFill/>
            <a:miter lim="800000"/>
            <a:headEnd/>
            <a:tailEnd/>
          </a:ln>
        </p:spPr>
        <p:txBody>
          <a:bodyPr>
            <a:spAutoFit/>
          </a:bodyPr>
          <a:lstStyle/>
          <a:p>
            <a:pPr eaLnBrk="1" hangingPunct="1">
              <a:defRPr/>
            </a:pPr>
            <a:r>
              <a:rPr lang="en-US" altLang="en-US" sz="2000" b="1" dirty="0">
                <a:solidFill>
                  <a:schemeClr val="bg2">
                    <a:lumMod val="75000"/>
                  </a:schemeClr>
                </a:solidFill>
                <a:latin typeface="Arial" charset="0"/>
                <a:cs typeface="Arial" charset="0"/>
              </a:rPr>
              <a:t>2.  You </a:t>
            </a:r>
            <a:r>
              <a:rPr lang="en-US" sz="2000" b="1" dirty="0">
                <a:solidFill>
                  <a:schemeClr val="bg2">
                    <a:lumMod val="75000"/>
                  </a:schemeClr>
                </a:solidFill>
                <a:latin typeface="Arial" charset="0"/>
              </a:rPr>
              <a:t>represent Employer defending  against a wrongful discharge claim.  Employer believes the employee engaged in criminal conduct during employment and the evidence of that conduct has been destroyed while in employee’s lawyer’s possession.  You may:</a:t>
            </a:r>
          </a:p>
          <a:p>
            <a:pPr eaLnBrk="1" hangingPunct="1">
              <a:defRPr/>
            </a:pPr>
            <a:endParaRPr lang="en-US" sz="2000" b="1" dirty="0">
              <a:solidFill>
                <a:schemeClr val="bg2">
                  <a:lumMod val="75000"/>
                </a:schemeClr>
              </a:solidFill>
              <a:latin typeface="Arial" charset="0"/>
            </a:endParaRP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7893" name="TextBox 4"/>
          <p:cNvSpPr txBox="1">
            <a:spLocks noChangeArrowheads="1"/>
          </p:cNvSpPr>
          <p:nvPr/>
        </p:nvSpPr>
        <p:spPr bwMode="auto">
          <a:xfrm>
            <a:off x="5218113" y="1911350"/>
            <a:ext cx="3925887" cy="1200150"/>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B. Threaten to file a disciplinary complaint against employee’s lawyer unless the client drops the civil suit.</a:t>
            </a:r>
            <a:endParaRPr lang="en-US" altLang="en-US" sz="1100" b="1">
              <a:solidFill>
                <a:srgbClr val="C00000"/>
              </a:solidFill>
              <a:cs typeface="Arial" pitchFamily="34" charset="0"/>
            </a:endParaRPr>
          </a:p>
        </p:txBody>
      </p:sp>
      <p:sp>
        <p:nvSpPr>
          <p:cNvPr id="37894" name="TextBox 5"/>
          <p:cNvSpPr txBox="1">
            <a:spLocks noChangeArrowheads="1"/>
          </p:cNvSpPr>
          <p:nvPr/>
        </p:nvSpPr>
        <p:spPr bwMode="auto">
          <a:xfrm>
            <a:off x="5218113" y="3400425"/>
            <a:ext cx="3897312" cy="369888"/>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C. Neither “A” nor “B”.</a:t>
            </a:r>
          </a:p>
        </p:txBody>
      </p:sp>
      <p:pic>
        <p:nvPicPr>
          <p:cNvPr id="21511" name="Picture 11" descr="TBP Foundation _color.png"/>
          <p:cNvPicPr>
            <a:picLocks noChangeAspect="1"/>
          </p:cNvPicPr>
          <p:nvPr/>
        </p:nvPicPr>
        <p:blipFill>
          <a:blip r:embed="rId3" cstate="print"/>
          <a:srcRect/>
          <a:stretch>
            <a:fillRect/>
          </a:stretch>
        </p:blipFill>
        <p:spPr bwMode="auto">
          <a:xfrm>
            <a:off x="511175" y="266700"/>
            <a:ext cx="1995488" cy="588963"/>
          </a:xfrm>
          <a:prstGeom prst="rect">
            <a:avLst/>
          </a:prstGeom>
          <a:noFill/>
          <a:ln w="9525">
            <a:noFill/>
            <a:miter lim="800000"/>
            <a:headEnd/>
            <a:tailEnd/>
          </a:ln>
        </p:spPr>
      </p:pic>
      <p:sp>
        <p:nvSpPr>
          <p:cNvPr id="37896" name="TextBox 8"/>
          <p:cNvSpPr txBox="1">
            <a:spLocks noChangeArrowheads="1"/>
          </p:cNvSpPr>
          <p:nvPr/>
        </p:nvSpPr>
        <p:spPr bwMode="auto">
          <a:xfrm>
            <a:off x="5222875" y="4238625"/>
            <a:ext cx="3897313" cy="369888"/>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D. “B” but not “A”.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1+#ppt_w/2"/>
                                          </p:val>
                                        </p:tav>
                                        <p:tav tm="100000">
                                          <p:val>
                                            <p:strVal val="#ppt_x"/>
                                          </p:val>
                                        </p:tav>
                                      </p:tavLst>
                                    </p:anim>
                                    <p:anim calcmode="lin" valueType="num">
                                      <p:cBhvr additive="base">
                                        <p:cTn id="8" dur="500" fill="hold"/>
                                        <p:tgtEl>
                                          <p:spTgt spid="3789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7893"/>
                                        </p:tgtEl>
                                        <p:attrNameLst>
                                          <p:attrName>style.visibility</p:attrName>
                                        </p:attrNameLst>
                                      </p:cBhvr>
                                      <p:to>
                                        <p:strVal val="visible"/>
                                      </p:to>
                                    </p:set>
                                    <p:anim calcmode="lin" valueType="num">
                                      <p:cBhvr additive="base">
                                        <p:cTn id="13" dur="500" fill="hold"/>
                                        <p:tgtEl>
                                          <p:spTgt spid="37893"/>
                                        </p:tgtEl>
                                        <p:attrNameLst>
                                          <p:attrName>ppt_x</p:attrName>
                                        </p:attrNameLst>
                                      </p:cBhvr>
                                      <p:tavLst>
                                        <p:tav tm="0">
                                          <p:val>
                                            <p:strVal val="1+#ppt_w/2"/>
                                          </p:val>
                                        </p:tav>
                                        <p:tav tm="100000">
                                          <p:val>
                                            <p:strVal val="#ppt_x"/>
                                          </p:val>
                                        </p:tav>
                                      </p:tavLst>
                                    </p:anim>
                                    <p:anim calcmode="lin" valueType="num">
                                      <p:cBhvr additive="base">
                                        <p:cTn id="14" dur="500" fill="hold"/>
                                        <p:tgtEl>
                                          <p:spTgt spid="3789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7894"/>
                                        </p:tgtEl>
                                        <p:attrNameLst>
                                          <p:attrName>style.visibility</p:attrName>
                                        </p:attrNameLst>
                                      </p:cBhvr>
                                      <p:to>
                                        <p:strVal val="visible"/>
                                      </p:to>
                                    </p:set>
                                    <p:anim calcmode="lin" valueType="num">
                                      <p:cBhvr additive="base">
                                        <p:cTn id="19" dur="500" fill="hold"/>
                                        <p:tgtEl>
                                          <p:spTgt spid="37894"/>
                                        </p:tgtEl>
                                        <p:attrNameLst>
                                          <p:attrName>ppt_x</p:attrName>
                                        </p:attrNameLst>
                                      </p:cBhvr>
                                      <p:tavLst>
                                        <p:tav tm="0">
                                          <p:val>
                                            <p:strVal val="1+#ppt_w/2"/>
                                          </p:val>
                                        </p:tav>
                                        <p:tav tm="100000">
                                          <p:val>
                                            <p:strVal val="#ppt_x"/>
                                          </p:val>
                                        </p:tav>
                                      </p:tavLst>
                                    </p:anim>
                                    <p:anim calcmode="lin" valueType="num">
                                      <p:cBhvr additive="base">
                                        <p:cTn id="20" dur="500" fill="hold"/>
                                        <p:tgtEl>
                                          <p:spTgt spid="3789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7896"/>
                                        </p:tgtEl>
                                        <p:attrNameLst>
                                          <p:attrName>style.visibility</p:attrName>
                                        </p:attrNameLst>
                                      </p:cBhvr>
                                      <p:to>
                                        <p:strVal val="visible"/>
                                      </p:to>
                                    </p:set>
                                    <p:anim calcmode="lin" valueType="num">
                                      <p:cBhvr additive="base">
                                        <p:cTn id="25" dur="500" fill="hold"/>
                                        <p:tgtEl>
                                          <p:spTgt spid="37896"/>
                                        </p:tgtEl>
                                        <p:attrNameLst>
                                          <p:attrName>ppt_x</p:attrName>
                                        </p:attrNameLst>
                                      </p:cBhvr>
                                      <p:tavLst>
                                        <p:tav tm="0">
                                          <p:val>
                                            <p:strVal val="1+#ppt_w/2"/>
                                          </p:val>
                                        </p:tav>
                                        <p:tav tm="100000">
                                          <p:val>
                                            <p:strVal val="#ppt_x"/>
                                          </p:val>
                                        </p:tav>
                                      </p:tavLst>
                                    </p:anim>
                                    <p:anim calcmode="lin" valueType="num">
                                      <p:cBhvr additive="base">
                                        <p:cTn id="26" dur="500" fill="hold"/>
                                        <p:tgtEl>
                                          <p:spTgt spid="378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3" grpId="0"/>
      <p:bldP spid="37894" grpId="0"/>
      <p:bldP spid="3789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6"/>
          <p:cNvSpPr txBox="1">
            <a:spLocks noChangeArrowheads="1"/>
          </p:cNvSpPr>
          <p:nvPr/>
        </p:nvSpPr>
        <p:spPr bwMode="auto">
          <a:xfrm>
            <a:off x="5216525" y="528638"/>
            <a:ext cx="3770313" cy="615950"/>
          </a:xfrm>
          <a:prstGeom prst="rect">
            <a:avLst/>
          </a:prstGeom>
          <a:noFill/>
          <a:ln w="9525">
            <a:noFill/>
            <a:miter lim="800000"/>
            <a:headEnd/>
            <a:tailEnd/>
          </a:ln>
        </p:spPr>
        <p:txBody>
          <a:bodyPr>
            <a:spAutoFit/>
          </a:bodyPr>
          <a:lstStyle/>
          <a:p>
            <a:pPr eaLnBrk="1" hangingPunct="1"/>
            <a:r>
              <a:rPr lang="en-US" altLang="en-US" sz="1700" b="1">
                <a:solidFill>
                  <a:srgbClr val="C00000"/>
                </a:solidFill>
                <a:cs typeface="Arial" pitchFamily="34" charset="0"/>
              </a:rPr>
              <a:t>ANSWER: C. Neither “A” nor “B”.</a:t>
            </a:r>
          </a:p>
          <a:p>
            <a:pPr eaLnBrk="1" hangingPunct="1"/>
            <a:endParaRPr lang="en-US" altLang="en-US" sz="1700" b="1">
              <a:solidFill>
                <a:srgbClr val="042E82"/>
              </a:solidFill>
              <a:cs typeface="Arial" pitchFamily="34" charset="0"/>
            </a:endParaRPr>
          </a:p>
        </p:txBody>
      </p:sp>
      <p:sp>
        <p:nvSpPr>
          <p:cNvPr id="39939" name="Rectangle 5"/>
          <p:cNvSpPr>
            <a:spLocks noChangeArrowheads="1"/>
          </p:cNvSpPr>
          <p:nvPr/>
        </p:nvSpPr>
        <p:spPr bwMode="auto">
          <a:xfrm>
            <a:off x="0" y="968375"/>
            <a:ext cx="5053013" cy="2862263"/>
          </a:xfrm>
          <a:prstGeom prst="rect">
            <a:avLst/>
          </a:prstGeom>
          <a:noFill/>
          <a:ln w="9525">
            <a:noFill/>
            <a:miter lim="800000"/>
            <a:headEnd/>
            <a:tailEnd/>
          </a:ln>
        </p:spPr>
        <p:txBody>
          <a:bodyPr>
            <a:spAutoFit/>
          </a:bodyPr>
          <a:lstStyle/>
          <a:p>
            <a:pPr eaLnBrk="1" hangingPunct="1">
              <a:defRPr/>
            </a:pPr>
            <a:r>
              <a:rPr lang="en-US" altLang="en-US" sz="2000" b="1" dirty="0">
                <a:solidFill>
                  <a:schemeClr val="bg2">
                    <a:lumMod val="75000"/>
                  </a:schemeClr>
                </a:solidFill>
                <a:latin typeface="Arial" charset="0"/>
                <a:cs typeface="Arial" charset="0"/>
              </a:rPr>
              <a:t>2.  You </a:t>
            </a:r>
            <a:r>
              <a:rPr lang="en-US" sz="2000" b="1" dirty="0">
                <a:solidFill>
                  <a:schemeClr val="bg2">
                    <a:lumMod val="75000"/>
                  </a:schemeClr>
                </a:solidFill>
                <a:latin typeface="Arial" charset="0"/>
              </a:rPr>
              <a:t>represent Employer defending  against a wrongful discharge claim.  Employer believes the employee engaged in criminal conduct during employment and the evidence of that conduct has been destroyed while in employee’s lawyer’s possession.  You may:</a:t>
            </a:r>
          </a:p>
          <a:p>
            <a:pPr eaLnBrk="1" hangingPunct="1">
              <a:defRPr/>
            </a:pPr>
            <a:endParaRPr lang="en-US" sz="2000" b="1" dirty="0">
              <a:solidFill>
                <a:schemeClr val="bg2">
                  <a:lumMod val="75000"/>
                </a:schemeClr>
              </a:solidFill>
              <a:latin typeface="Arial" charset="0"/>
            </a:endParaRP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23557" name="Picture 11" descr="TBP Foundation _color.png"/>
          <p:cNvPicPr>
            <a:picLocks noChangeAspect="1"/>
          </p:cNvPicPr>
          <p:nvPr/>
        </p:nvPicPr>
        <p:blipFill>
          <a:blip r:embed="rId3" cstate="print"/>
          <a:srcRect/>
          <a:stretch>
            <a:fillRect/>
          </a:stretch>
        </p:blipFill>
        <p:spPr bwMode="auto">
          <a:xfrm>
            <a:off x="511175" y="266700"/>
            <a:ext cx="1995488" cy="588963"/>
          </a:xfrm>
          <a:prstGeom prst="rect">
            <a:avLst/>
          </a:prstGeom>
          <a:noFill/>
          <a:ln w="9525">
            <a:noFill/>
            <a:miter lim="800000"/>
            <a:headEnd/>
            <a:tailEnd/>
          </a:ln>
        </p:spPr>
      </p:pic>
      <p:sp>
        <p:nvSpPr>
          <p:cNvPr id="20486" name="TextBox 9"/>
          <p:cNvSpPr txBox="1">
            <a:spLocks noChangeArrowheads="1"/>
          </p:cNvSpPr>
          <p:nvPr/>
        </p:nvSpPr>
        <p:spPr bwMode="auto">
          <a:xfrm>
            <a:off x="5172075" y="950913"/>
            <a:ext cx="3971925" cy="6186487"/>
          </a:xfrm>
          <a:prstGeom prst="rect">
            <a:avLst/>
          </a:prstGeom>
          <a:noFill/>
          <a:ln w="9525">
            <a:noFill/>
            <a:miter lim="800000"/>
            <a:headEnd/>
            <a:tailEnd/>
          </a:ln>
        </p:spPr>
        <p:txBody>
          <a:bodyPr>
            <a:spAutoFit/>
          </a:bodyPr>
          <a:lstStyle/>
          <a:p>
            <a:pPr eaLnBrk="1" hangingPunct="1"/>
            <a:r>
              <a:rPr lang="en-US" altLang="en-US" sz="1200" b="1" u="sng">
                <a:solidFill>
                  <a:srgbClr val="042E82"/>
                </a:solidFill>
                <a:cs typeface="Arial" pitchFamily="34" charset="0"/>
              </a:rPr>
              <a:t>Missouri Informal Opinion 2019-02</a:t>
            </a:r>
          </a:p>
          <a:p>
            <a:pPr eaLnBrk="1" hangingPunct="1"/>
            <a:endParaRPr lang="en-US" altLang="en-US" sz="1200">
              <a:solidFill>
                <a:srgbClr val="042E82"/>
              </a:solidFill>
              <a:cs typeface="Arial" pitchFamily="34" charset="0"/>
            </a:endParaRPr>
          </a:p>
          <a:p>
            <a:pPr eaLnBrk="1" hangingPunct="1"/>
            <a:r>
              <a:rPr lang="en-US" altLang="en-US" sz="1200" b="1">
                <a:solidFill>
                  <a:srgbClr val="042E82"/>
                </a:solidFill>
                <a:cs typeface="Arial" pitchFamily="34" charset="0"/>
              </a:rPr>
              <a:t>Answer 1:</a:t>
            </a:r>
            <a:r>
              <a:rPr lang="en-US" altLang="en-US" sz="1200">
                <a:solidFill>
                  <a:srgbClr val="042E82"/>
                </a:solidFill>
                <a:cs typeface="Arial" pitchFamily="34" charset="0"/>
              </a:rPr>
              <a:t> Attorney’s threat to refer the employment-related conduct of Plaintiff for criminal prosecution would constitute conduct prejudicial to the administration of justice in violation of Rule 4-8.4(d) unless:</a:t>
            </a:r>
          </a:p>
          <a:p>
            <a:pPr eaLnBrk="1" hangingPunct="1"/>
            <a:endParaRPr lang="en-US" altLang="en-US" sz="1200">
              <a:solidFill>
                <a:srgbClr val="042E82"/>
              </a:solidFill>
              <a:cs typeface="Arial" pitchFamily="34" charset="0"/>
            </a:endParaRPr>
          </a:p>
          <a:p>
            <a:pPr eaLnBrk="1" hangingPunct="1"/>
            <a:r>
              <a:rPr lang="en-US" altLang="en-US" sz="1200">
                <a:solidFill>
                  <a:srgbClr val="042E82"/>
                </a:solidFill>
                <a:cs typeface="Arial" pitchFamily="34" charset="0"/>
              </a:rPr>
              <a:t>1) Attorney has actual intent to refer the matter for prosecution if the matter is not dismissed or settled (see Rule 4-4.1); </a:t>
            </a:r>
          </a:p>
          <a:p>
            <a:pPr eaLnBrk="1" hangingPunct="1"/>
            <a:endParaRPr lang="en-US" altLang="en-US" sz="1200">
              <a:solidFill>
                <a:srgbClr val="042E82"/>
              </a:solidFill>
              <a:cs typeface="Arial" pitchFamily="34" charset="0"/>
            </a:endParaRPr>
          </a:p>
          <a:p>
            <a:pPr eaLnBrk="1" hangingPunct="1"/>
            <a:r>
              <a:rPr lang="en-US" altLang="en-US" sz="1200">
                <a:solidFill>
                  <a:srgbClr val="042E82"/>
                </a:solidFill>
                <a:cs typeface="Arial" pitchFamily="34" charset="0"/>
              </a:rPr>
              <a:t>2) the conduct underlying the alleged criminal offense is related to the civil action and the use of the threat does not constitute a crime (see Rule 4-8.4(b)); </a:t>
            </a:r>
          </a:p>
          <a:p>
            <a:pPr eaLnBrk="1" hangingPunct="1"/>
            <a:endParaRPr lang="en-US" altLang="en-US" sz="1200">
              <a:solidFill>
                <a:srgbClr val="042E82"/>
              </a:solidFill>
              <a:cs typeface="Arial" pitchFamily="34" charset="0"/>
            </a:endParaRPr>
          </a:p>
          <a:p>
            <a:pPr eaLnBrk="1" hangingPunct="1"/>
            <a:r>
              <a:rPr lang="en-US" altLang="en-US" sz="1200">
                <a:solidFill>
                  <a:srgbClr val="042E82"/>
                </a:solidFill>
                <a:cs typeface="Arial" pitchFamily="34" charset="0"/>
              </a:rPr>
              <a:t>3) Attorney has a non-frivolous, good faith belief based in law and fact that the employment-related conduct of Plaintiff was unlawful (see Rule 4-3.1); and </a:t>
            </a:r>
          </a:p>
          <a:p>
            <a:pPr eaLnBrk="1" hangingPunct="1"/>
            <a:endParaRPr lang="en-US" altLang="en-US" sz="1200">
              <a:solidFill>
                <a:srgbClr val="042E82"/>
              </a:solidFill>
              <a:cs typeface="Arial" pitchFamily="34" charset="0"/>
            </a:endParaRPr>
          </a:p>
          <a:p>
            <a:pPr eaLnBrk="1" hangingPunct="1"/>
            <a:r>
              <a:rPr lang="en-US" altLang="en-US" sz="1200">
                <a:solidFill>
                  <a:srgbClr val="042E82"/>
                </a:solidFill>
                <a:cs typeface="Arial" pitchFamily="34" charset="0"/>
              </a:rPr>
              <a:t>4) Attorney’s use of the threat would not lack a substantial purpose other than to embarrass, delay, or burden the Plaintiff or another person (see Rule 4-4.4(a)). </a:t>
            </a:r>
          </a:p>
          <a:p>
            <a:pPr eaLnBrk="1" hangingPunct="1"/>
            <a:endParaRPr lang="en-US" altLang="en-US" sz="1200">
              <a:solidFill>
                <a:srgbClr val="042E82"/>
              </a:solidFill>
              <a:cs typeface="Arial" pitchFamily="34" charset="0"/>
            </a:endParaRPr>
          </a:p>
          <a:p>
            <a:pPr eaLnBrk="1" hangingPunct="1"/>
            <a:r>
              <a:rPr lang="en-US" altLang="en-US" sz="1200">
                <a:solidFill>
                  <a:srgbClr val="042E82"/>
                </a:solidFill>
                <a:cs typeface="Arial" pitchFamily="34" charset="0"/>
              </a:rPr>
              <a:t>Because some jurisdictions consider the use of a threat to file criminal charges to gain leverage in civil litigation to be a violation of the Rules of Professional Conduct regardless of the circumstances, Attorney should use caution if the conduct could be judged by the rules of professional conduct of another jurisdiction. See Rule 4-8.5.</a:t>
            </a:r>
          </a:p>
        </p:txBody>
      </p:sp>
      <p:sp>
        <p:nvSpPr>
          <p:cNvPr id="11" name="TextBox 10"/>
          <p:cNvSpPr txBox="1"/>
          <p:nvPr/>
        </p:nvSpPr>
        <p:spPr>
          <a:xfrm>
            <a:off x="-26988" y="3454400"/>
            <a:ext cx="5153026" cy="3946525"/>
          </a:xfrm>
          <a:prstGeom prst="rect">
            <a:avLst/>
          </a:prstGeom>
          <a:noFill/>
        </p:spPr>
        <p:txBody>
          <a:bodyPr>
            <a:spAutoFit/>
          </a:bodyPr>
          <a:lstStyle/>
          <a:p>
            <a:pPr eaLnBrk="1" hangingPunct="1">
              <a:spcBef>
                <a:spcPts val="0"/>
              </a:spcBef>
              <a:spcAft>
                <a:spcPts val="0"/>
              </a:spcAft>
              <a:defRPr/>
            </a:pPr>
            <a:r>
              <a:rPr lang="en-US" sz="1200" b="1" dirty="0">
                <a:solidFill>
                  <a:srgbClr val="042E82"/>
                </a:solidFill>
                <a:latin typeface="Arial" charset="0"/>
                <a:cs typeface="Arial" charset="0"/>
              </a:rPr>
              <a:t>Answer 2:</a:t>
            </a:r>
            <a:r>
              <a:rPr lang="en-US" sz="1200" dirty="0">
                <a:solidFill>
                  <a:srgbClr val="042E82"/>
                </a:solidFill>
                <a:latin typeface="Arial" charset="0"/>
                <a:cs typeface="Arial" charset="0"/>
              </a:rPr>
              <a:t> If Attorney has a duty under Rule 4-8.3 to report the conduct of Plaintiff’s counsel…, any offer by Attorney to forego the complaint or report would violate Rule 4-8.4(a) as an attempt by Attorney to violate the Rules of Professional Conduct or to do so through the acts of another. </a:t>
            </a:r>
          </a:p>
          <a:p>
            <a:pPr eaLnBrk="1" hangingPunct="1">
              <a:spcBef>
                <a:spcPts val="0"/>
              </a:spcBef>
              <a:spcAft>
                <a:spcPts val="0"/>
              </a:spcAft>
              <a:defRPr/>
            </a:pPr>
            <a:endParaRPr lang="en-US" sz="1200" dirty="0">
              <a:solidFill>
                <a:srgbClr val="042E82"/>
              </a:solidFill>
              <a:latin typeface="Arial" charset="0"/>
              <a:cs typeface="Arial" charset="0"/>
            </a:endParaRPr>
          </a:p>
          <a:p>
            <a:pPr eaLnBrk="1" hangingPunct="1">
              <a:spcBef>
                <a:spcPts val="0"/>
              </a:spcBef>
              <a:spcAft>
                <a:spcPts val="0"/>
              </a:spcAft>
              <a:defRPr/>
            </a:pPr>
            <a:r>
              <a:rPr lang="en-US" sz="1200" dirty="0">
                <a:solidFill>
                  <a:srgbClr val="042E82"/>
                </a:solidFill>
                <a:latin typeface="Arial" charset="0"/>
                <a:cs typeface="Arial" charset="0"/>
              </a:rPr>
              <a:t>[The] threat may violate Rule 4-3.1 if Attorney lacks a well-founded basis for believing Plaintiff’s counsel violated the Rules….  </a:t>
            </a:r>
          </a:p>
          <a:p>
            <a:pPr eaLnBrk="1" hangingPunct="1">
              <a:spcBef>
                <a:spcPts val="0"/>
              </a:spcBef>
              <a:spcAft>
                <a:spcPts val="0"/>
              </a:spcAft>
              <a:defRPr/>
            </a:pPr>
            <a:endParaRPr lang="en-US" sz="1200" dirty="0">
              <a:solidFill>
                <a:srgbClr val="042E82"/>
              </a:solidFill>
              <a:latin typeface="Arial" charset="0"/>
              <a:cs typeface="Arial" charset="0"/>
            </a:endParaRPr>
          </a:p>
          <a:p>
            <a:pPr eaLnBrk="1" hangingPunct="1">
              <a:spcBef>
                <a:spcPts val="0"/>
              </a:spcBef>
              <a:spcAft>
                <a:spcPts val="0"/>
              </a:spcAft>
              <a:defRPr/>
            </a:pPr>
            <a:r>
              <a:rPr lang="en-US" sz="1200" dirty="0">
                <a:solidFill>
                  <a:srgbClr val="042E82"/>
                </a:solidFill>
                <a:latin typeface="Arial" charset="0"/>
                <a:cs typeface="Arial" charset="0"/>
              </a:rPr>
              <a:t>[The]threat is likely to violate Rule 4-4.4, Respect for Rights of Third Persons, and/or Rule 4-8.4(d), which prohibits conduct prejudicial to the administration of justice, if threatening to file a disciplinary report or complaint in order to extract settlement concessions is likely to be a factor Plaintiff or Plaintiff’s counsel will have to consider in the representation. </a:t>
            </a:r>
          </a:p>
          <a:p>
            <a:pPr eaLnBrk="1" hangingPunct="1">
              <a:spcBef>
                <a:spcPts val="0"/>
              </a:spcBef>
              <a:spcAft>
                <a:spcPts val="0"/>
              </a:spcAft>
              <a:defRPr/>
            </a:pPr>
            <a:endParaRPr lang="en-US" sz="1200" dirty="0">
              <a:solidFill>
                <a:srgbClr val="042E82"/>
              </a:solidFill>
              <a:latin typeface="Arial" charset="0"/>
              <a:cs typeface="Arial" charset="0"/>
            </a:endParaRPr>
          </a:p>
          <a:p>
            <a:pPr eaLnBrk="1" hangingPunct="1">
              <a:spcBef>
                <a:spcPts val="0"/>
              </a:spcBef>
              <a:spcAft>
                <a:spcPts val="0"/>
              </a:spcAft>
              <a:defRPr/>
            </a:pPr>
            <a:r>
              <a:rPr lang="en-US" sz="1200" dirty="0">
                <a:solidFill>
                  <a:srgbClr val="042E82"/>
                </a:solidFill>
                <a:latin typeface="Arial" charset="0"/>
                <a:cs typeface="Arial" charset="0"/>
              </a:rPr>
              <a:t>[A] threat which itself constitutes criminal conduct would violate Rule 4-8.4(b), which prohibits criminal acts that reflect adversely on a lawyer’s honesty, trustworthiness, or fitness as a lawyer in other respects. </a:t>
            </a:r>
          </a:p>
          <a:p>
            <a:pPr eaLnBrk="1" hangingPunct="1">
              <a:spcBef>
                <a:spcPts val="0"/>
              </a:spcBef>
              <a:spcAft>
                <a:spcPts val="0"/>
              </a:spcAft>
              <a:defRPr/>
            </a:pPr>
            <a:endParaRPr lang="en-US" sz="1050" dirty="0">
              <a:solidFill>
                <a:srgbClr val="042E82"/>
              </a:solidFill>
              <a:latin typeface="Arial" charset="0"/>
              <a:cs typeface="Arial" charset="0"/>
            </a:endParaRPr>
          </a:p>
          <a:p>
            <a:pPr eaLnBrk="1" hangingPunct="1">
              <a:spcBef>
                <a:spcPts val="0"/>
              </a:spcBef>
              <a:spcAft>
                <a:spcPts val="0"/>
              </a:spcAft>
              <a:defRPr/>
            </a:pPr>
            <a:r>
              <a:rPr lang="en-US" dirty="0">
                <a:latin typeface="Arial" charset="0"/>
                <a:cs typeface="Arial" charset="0"/>
              </a:rPr>
              <a:t> </a:t>
            </a:r>
          </a:p>
          <a:p>
            <a:pPr eaLnBrk="1" hangingPunct="1">
              <a:defRPr/>
            </a:pPr>
            <a:endParaRPr lang="en-US" dirty="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1+#ppt_w/2"/>
                                          </p:val>
                                        </p:tav>
                                        <p:tav tm="100000">
                                          <p:val>
                                            <p:strVal val="#ppt_x"/>
                                          </p:val>
                                        </p:tav>
                                      </p:tavLst>
                                    </p:anim>
                                    <p:anim calcmode="lin" valueType="num">
                                      <p:cBhvr additive="base">
                                        <p:cTn id="8" dur="500" fill="hold"/>
                                        <p:tgtEl>
                                          <p:spTgt spid="4198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486"/>
                                        </p:tgtEl>
                                        <p:attrNameLst>
                                          <p:attrName>style.visibility</p:attrName>
                                        </p:attrNameLst>
                                      </p:cBhvr>
                                      <p:to>
                                        <p:strVal val="visible"/>
                                      </p:to>
                                    </p:set>
                                    <p:anim calcmode="lin" valueType="num">
                                      <p:cBhvr additive="base">
                                        <p:cTn id="13" dur="500" fill="hold"/>
                                        <p:tgtEl>
                                          <p:spTgt spid="20486"/>
                                        </p:tgtEl>
                                        <p:attrNameLst>
                                          <p:attrName>ppt_x</p:attrName>
                                        </p:attrNameLst>
                                      </p:cBhvr>
                                      <p:tavLst>
                                        <p:tav tm="0">
                                          <p:val>
                                            <p:strVal val="1+#ppt_w/2"/>
                                          </p:val>
                                        </p:tav>
                                        <p:tav tm="100000">
                                          <p:val>
                                            <p:strVal val="#ppt_x"/>
                                          </p:val>
                                        </p:tav>
                                      </p:tavLst>
                                    </p:anim>
                                    <p:anim calcmode="lin" valueType="num">
                                      <p:cBhvr additive="base">
                                        <p:cTn id="14" dur="500" fill="hold"/>
                                        <p:tgtEl>
                                          <p:spTgt spid="2048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20486"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6"/>
          <p:cNvSpPr txBox="1">
            <a:spLocks noChangeArrowheads="1"/>
          </p:cNvSpPr>
          <p:nvPr/>
        </p:nvSpPr>
        <p:spPr bwMode="auto">
          <a:xfrm>
            <a:off x="5216525" y="528638"/>
            <a:ext cx="3770313" cy="615950"/>
          </a:xfrm>
          <a:prstGeom prst="rect">
            <a:avLst/>
          </a:prstGeom>
          <a:noFill/>
          <a:ln w="9525">
            <a:noFill/>
            <a:miter lim="800000"/>
            <a:headEnd/>
            <a:tailEnd/>
          </a:ln>
        </p:spPr>
        <p:txBody>
          <a:bodyPr>
            <a:spAutoFit/>
          </a:bodyPr>
          <a:lstStyle/>
          <a:p>
            <a:pPr eaLnBrk="1" hangingPunct="1"/>
            <a:r>
              <a:rPr lang="en-US" altLang="en-US" sz="1700" b="1">
                <a:solidFill>
                  <a:srgbClr val="042E82"/>
                </a:solidFill>
                <a:cs typeface="Arial" pitchFamily="34" charset="0"/>
              </a:rPr>
              <a:t>ANSWER: C. Neither “A” nor “B”.</a:t>
            </a:r>
            <a:endParaRPr lang="en-US" altLang="en-US" sz="1700" b="1">
              <a:solidFill>
                <a:srgbClr val="C00000"/>
              </a:solidFill>
              <a:cs typeface="Arial" pitchFamily="34" charset="0"/>
            </a:endParaRPr>
          </a:p>
          <a:p>
            <a:pPr eaLnBrk="1" hangingPunct="1"/>
            <a:endParaRPr lang="en-US" altLang="en-US" sz="1700" b="1">
              <a:solidFill>
                <a:srgbClr val="042E82"/>
              </a:solidFill>
              <a:cs typeface="Arial" pitchFamily="34" charset="0"/>
            </a:endParaRPr>
          </a:p>
        </p:txBody>
      </p:sp>
      <p:sp>
        <p:nvSpPr>
          <p:cNvPr id="39939" name="Rectangle 5"/>
          <p:cNvSpPr>
            <a:spLocks noChangeArrowheads="1"/>
          </p:cNvSpPr>
          <p:nvPr/>
        </p:nvSpPr>
        <p:spPr bwMode="auto">
          <a:xfrm>
            <a:off x="0" y="968375"/>
            <a:ext cx="5053013" cy="2862263"/>
          </a:xfrm>
          <a:prstGeom prst="rect">
            <a:avLst/>
          </a:prstGeom>
          <a:noFill/>
          <a:ln w="9525">
            <a:noFill/>
            <a:miter lim="800000"/>
            <a:headEnd/>
            <a:tailEnd/>
          </a:ln>
        </p:spPr>
        <p:txBody>
          <a:bodyPr>
            <a:spAutoFit/>
          </a:bodyPr>
          <a:lstStyle/>
          <a:p>
            <a:pPr eaLnBrk="1" hangingPunct="1">
              <a:defRPr/>
            </a:pPr>
            <a:r>
              <a:rPr lang="en-US" altLang="en-US" sz="2000" b="1" dirty="0">
                <a:solidFill>
                  <a:schemeClr val="bg2">
                    <a:lumMod val="75000"/>
                  </a:schemeClr>
                </a:solidFill>
                <a:latin typeface="Arial" charset="0"/>
                <a:cs typeface="Arial" charset="0"/>
              </a:rPr>
              <a:t>2.  You </a:t>
            </a:r>
            <a:r>
              <a:rPr lang="en-US" sz="2000" b="1" dirty="0">
                <a:solidFill>
                  <a:schemeClr val="bg2">
                    <a:lumMod val="75000"/>
                  </a:schemeClr>
                </a:solidFill>
                <a:latin typeface="Arial" charset="0"/>
              </a:rPr>
              <a:t>represent Employer defending  against a wrongful discharge claim.  Employer believes the employee engaged in criminal conduct during employment and the evidence of that conduct has been destroyed while in employee’s lawyer’s possession.  You may:</a:t>
            </a:r>
          </a:p>
          <a:p>
            <a:pPr eaLnBrk="1" hangingPunct="1">
              <a:defRPr/>
            </a:pPr>
            <a:endParaRPr lang="en-US" sz="2000" b="1" dirty="0">
              <a:solidFill>
                <a:schemeClr val="bg2">
                  <a:lumMod val="75000"/>
                </a:schemeClr>
              </a:solidFill>
              <a:latin typeface="Arial" charset="0"/>
            </a:endParaRP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25605" name="Picture 11" descr="TBP Foundation _color.png"/>
          <p:cNvPicPr>
            <a:picLocks noChangeAspect="1"/>
          </p:cNvPicPr>
          <p:nvPr/>
        </p:nvPicPr>
        <p:blipFill>
          <a:blip r:embed="rId3" cstate="print"/>
          <a:srcRect/>
          <a:stretch>
            <a:fillRect/>
          </a:stretch>
        </p:blipFill>
        <p:spPr bwMode="auto">
          <a:xfrm>
            <a:off x="511175" y="266700"/>
            <a:ext cx="1995488" cy="588963"/>
          </a:xfrm>
          <a:prstGeom prst="rect">
            <a:avLst/>
          </a:prstGeom>
          <a:noFill/>
          <a:ln w="9525">
            <a:noFill/>
            <a:miter lim="800000"/>
            <a:headEnd/>
            <a:tailEnd/>
          </a:ln>
        </p:spPr>
      </p:pic>
      <p:sp>
        <p:nvSpPr>
          <p:cNvPr id="21510" name="TextBox 9"/>
          <p:cNvSpPr txBox="1">
            <a:spLocks noChangeArrowheads="1"/>
          </p:cNvSpPr>
          <p:nvPr/>
        </p:nvSpPr>
        <p:spPr bwMode="auto">
          <a:xfrm>
            <a:off x="5172075" y="950913"/>
            <a:ext cx="3971925" cy="4340225"/>
          </a:xfrm>
          <a:prstGeom prst="rect">
            <a:avLst/>
          </a:prstGeom>
          <a:noFill/>
          <a:ln w="9525">
            <a:noFill/>
            <a:miter lim="800000"/>
            <a:headEnd/>
            <a:tailEnd/>
          </a:ln>
        </p:spPr>
        <p:txBody>
          <a:bodyPr>
            <a:spAutoFit/>
          </a:bodyPr>
          <a:lstStyle/>
          <a:p>
            <a:pPr eaLnBrk="1" hangingPunct="1"/>
            <a:r>
              <a:rPr lang="en-US" altLang="en-US" sz="1200" b="1" u="sng">
                <a:solidFill>
                  <a:srgbClr val="042E82"/>
                </a:solidFill>
                <a:cs typeface="Arial" pitchFamily="34" charset="0"/>
              </a:rPr>
              <a:t>MoStat 575.020</a:t>
            </a:r>
            <a:r>
              <a:rPr lang="en-US" altLang="en-US" sz="1200" b="1">
                <a:solidFill>
                  <a:srgbClr val="042E82"/>
                </a:solidFill>
                <a:cs typeface="Arial" pitchFamily="34" charset="0"/>
              </a:rPr>
              <a:t> – Concealing an offense</a:t>
            </a:r>
            <a:endParaRPr lang="en-US" altLang="en-US" sz="1200" b="1" u="sng">
              <a:solidFill>
                <a:srgbClr val="042E82"/>
              </a:solidFill>
              <a:cs typeface="Arial" pitchFamily="34" charset="0"/>
            </a:endParaRPr>
          </a:p>
          <a:p>
            <a:pPr eaLnBrk="1" hangingPunct="1"/>
            <a:endParaRPr lang="en-US" altLang="en-US" sz="1200" b="1" u="sng">
              <a:solidFill>
                <a:srgbClr val="042E82"/>
              </a:solidFill>
              <a:cs typeface="Arial" pitchFamily="34" charset="0"/>
            </a:endParaRPr>
          </a:p>
          <a:p>
            <a:pPr eaLnBrk="1" hangingPunct="1"/>
            <a:r>
              <a:rPr lang="en-US" altLang="en-US" sz="1200">
                <a:solidFill>
                  <a:srgbClr val="042E82"/>
                </a:solidFill>
                <a:cs typeface="Arial" pitchFamily="34" charset="0"/>
              </a:rPr>
              <a:t>1. A person commits the offense of concealing an offense if he or she:</a:t>
            </a:r>
          </a:p>
          <a:p>
            <a:pPr eaLnBrk="1" hangingPunct="1"/>
            <a:r>
              <a:rPr lang="en-US" altLang="en-US" sz="1200">
                <a:solidFill>
                  <a:srgbClr val="042E82"/>
                </a:solidFill>
                <a:cs typeface="Arial" pitchFamily="34" charset="0"/>
              </a:rPr>
              <a:t> </a:t>
            </a:r>
          </a:p>
          <a:p>
            <a:pPr eaLnBrk="1" hangingPunct="1"/>
            <a:r>
              <a:rPr lang="en-US" altLang="en-US" sz="1200">
                <a:solidFill>
                  <a:srgbClr val="042E82"/>
                </a:solidFill>
                <a:cs typeface="Arial" pitchFamily="34" charset="0"/>
              </a:rPr>
              <a:t> </a:t>
            </a:r>
          </a:p>
          <a:p>
            <a:pPr eaLnBrk="1" hangingPunct="1"/>
            <a:r>
              <a:rPr lang="en-US" altLang="en-US" sz="1200">
                <a:solidFill>
                  <a:srgbClr val="042E82"/>
                </a:solidFill>
                <a:cs typeface="Arial" pitchFamily="34" charset="0"/>
              </a:rPr>
              <a:t>(1) Confers or agrees to confer any pecuniary benefit or other consideration to any person in consideration of that person’s concealing of any offense, refraining from initiating or aiding in the prosecution of an offense, or withholding any evidence thereof; or</a:t>
            </a:r>
          </a:p>
          <a:p>
            <a:pPr eaLnBrk="1" hangingPunct="1"/>
            <a:r>
              <a:rPr lang="en-US" altLang="en-US" sz="1200">
                <a:solidFill>
                  <a:srgbClr val="042E82"/>
                </a:solidFill>
                <a:cs typeface="Arial" pitchFamily="34" charset="0"/>
              </a:rPr>
              <a:t> </a:t>
            </a:r>
          </a:p>
          <a:p>
            <a:pPr eaLnBrk="1" hangingPunct="1"/>
            <a:r>
              <a:rPr lang="en-US" altLang="en-US" sz="1200">
                <a:solidFill>
                  <a:srgbClr val="042E82"/>
                </a:solidFill>
                <a:cs typeface="Arial" pitchFamily="34" charset="0"/>
              </a:rPr>
              <a:t> </a:t>
            </a:r>
          </a:p>
          <a:p>
            <a:pPr eaLnBrk="1" hangingPunct="1"/>
            <a:r>
              <a:rPr lang="en-US" altLang="en-US" sz="1200">
                <a:solidFill>
                  <a:srgbClr val="042E82"/>
                </a:solidFill>
                <a:cs typeface="Arial" pitchFamily="34" charset="0"/>
              </a:rPr>
              <a:t>(2) Accepts or agrees to accept any pecuniary benefit or other consideration in consideration of his or her concealing any offense, refraining from initiating or aiding in the prosecution of an offense, or withholding any evidence thereof.</a:t>
            </a:r>
          </a:p>
          <a:p>
            <a:pPr eaLnBrk="1" hangingPunct="1"/>
            <a:r>
              <a:rPr lang="en-US" altLang="en-US" sz="1200">
                <a:solidFill>
                  <a:srgbClr val="042E82"/>
                </a:solidFill>
                <a:cs typeface="Arial" pitchFamily="34" charset="0"/>
              </a:rPr>
              <a:t> </a:t>
            </a:r>
          </a:p>
          <a:p>
            <a:pPr eaLnBrk="1" hangingPunct="1"/>
            <a:r>
              <a:rPr lang="en-US" altLang="en-US" sz="1200">
                <a:solidFill>
                  <a:srgbClr val="042E82"/>
                </a:solidFill>
                <a:cs typeface="Arial" pitchFamily="34" charset="0"/>
              </a:rPr>
              <a:t> </a:t>
            </a:r>
          </a:p>
          <a:p>
            <a:pPr eaLnBrk="1" hangingPunct="1"/>
            <a:r>
              <a:rPr lang="en-US" altLang="en-US" sz="1200">
                <a:solidFill>
                  <a:srgbClr val="042E82"/>
                </a:solidFill>
                <a:cs typeface="Arial" pitchFamily="34" charset="0"/>
              </a:rPr>
              <a:t>2. The offense of concealing an offense is a class A misdemeanor, unless the offense concealed a felony, in which case concealing an offense is a class E felony.</a:t>
            </a:r>
          </a:p>
        </p:txBody>
      </p:sp>
      <p:sp>
        <p:nvSpPr>
          <p:cNvPr id="21511" name="TextBox 10"/>
          <p:cNvSpPr txBox="1">
            <a:spLocks noChangeArrowheads="1"/>
          </p:cNvSpPr>
          <p:nvPr/>
        </p:nvSpPr>
        <p:spPr bwMode="auto">
          <a:xfrm>
            <a:off x="-26988" y="3833813"/>
            <a:ext cx="5153026" cy="1014412"/>
          </a:xfrm>
          <a:prstGeom prst="rect">
            <a:avLst/>
          </a:prstGeom>
          <a:noFill/>
          <a:ln w="9525">
            <a:noFill/>
            <a:miter lim="800000"/>
            <a:headEnd/>
            <a:tailEnd/>
          </a:ln>
        </p:spPr>
        <p:txBody>
          <a:bodyPr>
            <a:spAutoFit/>
          </a:bodyPr>
          <a:lstStyle/>
          <a:p>
            <a:pPr eaLnBrk="1" hangingPunct="1"/>
            <a:r>
              <a:rPr lang="en-US" altLang="en-US" sz="1200" i="1">
                <a:solidFill>
                  <a:srgbClr val="042E82"/>
                </a:solidFill>
                <a:cs typeface="Arial" pitchFamily="34" charset="0"/>
              </a:rPr>
              <a:t>Y.W. v. National Super Markets</a:t>
            </a:r>
            <a:r>
              <a:rPr lang="en-US" altLang="en-US" sz="1200">
                <a:solidFill>
                  <a:srgbClr val="042E82"/>
                </a:solidFill>
                <a:cs typeface="Arial" pitchFamily="34" charset="0"/>
              </a:rPr>
              <a:t>, 876 S.W.2d 785 (Mo.App. E.D. 1994).</a:t>
            </a:r>
            <a:endParaRPr lang="en-US" altLang="en-US" sz="1200" i="1">
              <a:solidFill>
                <a:srgbClr val="042E82"/>
              </a:solidFill>
              <a:cs typeface="Arial" pitchFamily="34" charset="0"/>
            </a:endParaRPr>
          </a:p>
          <a:p>
            <a:pPr eaLnBrk="1" hangingPunct="1"/>
            <a:endParaRPr lang="en-US" altLang="en-US" sz="1200" i="1">
              <a:solidFill>
                <a:srgbClr val="042E82"/>
              </a:solidFill>
              <a:cs typeface="Arial" pitchFamily="34" charset="0"/>
            </a:endParaRPr>
          </a:p>
          <a:p>
            <a:pPr eaLnBrk="1" hangingPunct="1"/>
            <a:r>
              <a:rPr lang="en-US" altLang="en-US" sz="1200">
                <a:solidFill>
                  <a:srgbClr val="042E82"/>
                </a:solidFill>
                <a:cs typeface="Arial" pitchFamily="34" charset="0"/>
              </a:rPr>
              <a:t>We therefore follow </a:t>
            </a:r>
            <a:r>
              <a:rPr lang="en-US" altLang="en-US" sz="1200" i="1">
                <a:solidFill>
                  <a:srgbClr val="042E82"/>
                </a:solidFill>
                <a:cs typeface="Arial" pitchFamily="34" charset="0"/>
              </a:rPr>
              <a:t>Ensminger,</a:t>
            </a:r>
            <a:r>
              <a:rPr lang="en-US" altLang="en-US" sz="1200">
                <a:solidFill>
                  <a:srgbClr val="042E82"/>
                </a:solidFill>
                <a:cs typeface="Arial" pitchFamily="34" charset="0"/>
              </a:rPr>
              <a:t> 805 S.W.2d at 217, for its holding that a private citizen or entity may not contract away his/her right to press criminal charges against the perpetrator of a crime. </a:t>
            </a:r>
            <a:endParaRPr lang="en-US" altLang="en-US">
              <a:solidFill>
                <a:srgbClr val="042E82"/>
              </a:solidFill>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510"/>
                                        </p:tgtEl>
                                        <p:attrNameLst>
                                          <p:attrName>style.visibility</p:attrName>
                                        </p:attrNameLst>
                                      </p:cBhvr>
                                      <p:to>
                                        <p:strVal val="visible"/>
                                      </p:to>
                                    </p:set>
                                    <p:anim calcmode="lin" valueType="num">
                                      <p:cBhvr additive="base">
                                        <p:cTn id="7" dur="500" fill="hold"/>
                                        <p:tgtEl>
                                          <p:spTgt spid="21510"/>
                                        </p:tgtEl>
                                        <p:attrNameLst>
                                          <p:attrName>ppt_x</p:attrName>
                                        </p:attrNameLst>
                                      </p:cBhvr>
                                      <p:tavLst>
                                        <p:tav tm="0">
                                          <p:val>
                                            <p:strVal val="1+#ppt_w/2"/>
                                          </p:val>
                                        </p:tav>
                                        <p:tav tm="100000">
                                          <p:val>
                                            <p:strVal val="#ppt_x"/>
                                          </p:val>
                                        </p:tav>
                                      </p:tavLst>
                                    </p:anim>
                                    <p:anim calcmode="lin" valueType="num">
                                      <p:cBhvr additive="base">
                                        <p:cTn id="8" dur="500" fill="hold"/>
                                        <p:tgtEl>
                                          <p:spTgt spid="215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11"/>
                                        </p:tgtEl>
                                        <p:attrNameLst>
                                          <p:attrName>style.visibility</p:attrName>
                                        </p:attrNameLst>
                                      </p:cBhvr>
                                      <p:to>
                                        <p:strVal val="visible"/>
                                      </p:to>
                                    </p:set>
                                    <p:anim calcmode="lin" valueType="num">
                                      <p:cBhvr additive="base">
                                        <p:cTn id="13" dur="500" fill="hold"/>
                                        <p:tgtEl>
                                          <p:spTgt spid="21511"/>
                                        </p:tgtEl>
                                        <p:attrNameLst>
                                          <p:attrName>ppt_x</p:attrName>
                                        </p:attrNameLst>
                                      </p:cBhvr>
                                      <p:tavLst>
                                        <p:tav tm="0">
                                          <p:val>
                                            <p:strVal val="0-#ppt_w/2"/>
                                          </p:val>
                                        </p:tav>
                                        <p:tav tm="100000">
                                          <p:val>
                                            <p:strVal val="#ppt_x"/>
                                          </p:val>
                                        </p:tav>
                                      </p:tavLst>
                                    </p:anim>
                                    <p:anim calcmode="lin" valueType="num">
                                      <p:cBhvr additive="base">
                                        <p:cTn id="14" dur="500" fill="hold"/>
                                        <p:tgtEl>
                                          <p:spTgt spid="215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p:bldP spid="215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6"/>
          <p:cNvSpPr txBox="1">
            <a:spLocks noChangeArrowheads="1"/>
          </p:cNvSpPr>
          <p:nvPr/>
        </p:nvSpPr>
        <p:spPr bwMode="auto">
          <a:xfrm>
            <a:off x="5216525" y="528638"/>
            <a:ext cx="3770313" cy="615950"/>
          </a:xfrm>
          <a:prstGeom prst="rect">
            <a:avLst/>
          </a:prstGeom>
          <a:noFill/>
          <a:ln w="9525">
            <a:noFill/>
            <a:miter lim="800000"/>
            <a:headEnd/>
            <a:tailEnd/>
          </a:ln>
        </p:spPr>
        <p:txBody>
          <a:bodyPr>
            <a:spAutoFit/>
          </a:bodyPr>
          <a:lstStyle/>
          <a:p>
            <a:pPr eaLnBrk="1" hangingPunct="1"/>
            <a:r>
              <a:rPr lang="en-US" altLang="en-US" sz="1700" b="1">
                <a:solidFill>
                  <a:srgbClr val="042E82"/>
                </a:solidFill>
                <a:cs typeface="Arial" pitchFamily="34" charset="0"/>
              </a:rPr>
              <a:t>ANSWER: C. Neither “A” nor “B”.</a:t>
            </a:r>
            <a:endParaRPr lang="en-US" altLang="en-US" sz="1700" b="1">
              <a:solidFill>
                <a:srgbClr val="C00000"/>
              </a:solidFill>
              <a:cs typeface="Arial" pitchFamily="34" charset="0"/>
            </a:endParaRPr>
          </a:p>
          <a:p>
            <a:pPr eaLnBrk="1" hangingPunct="1"/>
            <a:endParaRPr lang="en-US" altLang="en-US" sz="1700" b="1">
              <a:solidFill>
                <a:srgbClr val="042E82"/>
              </a:solidFill>
              <a:cs typeface="Arial" pitchFamily="34" charset="0"/>
            </a:endParaRPr>
          </a:p>
        </p:txBody>
      </p:sp>
      <p:sp>
        <p:nvSpPr>
          <p:cNvPr id="39939" name="Rectangle 5"/>
          <p:cNvSpPr>
            <a:spLocks noChangeArrowheads="1"/>
          </p:cNvSpPr>
          <p:nvPr/>
        </p:nvSpPr>
        <p:spPr bwMode="auto">
          <a:xfrm>
            <a:off x="0" y="968375"/>
            <a:ext cx="5053013" cy="2862263"/>
          </a:xfrm>
          <a:prstGeom prst="rect">
            <a:avLst/>
          </a:prstGeom>
          <a:noFill/>
          <a:ln w="9525">
            <a:noFill/>
            <a:miter lim="800000"/>
            <a:headEnd/>
            <a:tailEnd/>
          </a:ln>
        </p:spPr>
        <p:txBody>
          <a:bodyPr>
            <a:spAutoFit/>
          </a:bodyPr>
          <a:lstStyle/>
          <a:p>
            <a:pPr eaLnBrk="1" hangingPunct="1">
              <a:defRPr/>
            </a:pPr>
            <a:r>
              <a:rPr lang="en-US" altLang="en-US" sz="2000" b="1" dirty="0">
                <a:solidFill>
                  <a:schemeClr val="bg2">
                    <a:lumMod val="75000"/>
                  </a:schemeClr>
                </a:solidFill>
                <a:latin typeface="Arial" charset="0"/>
                <a:cs typeface="Arial" charset="0"/>
              </a:rPr>
              <a:t>2.  You </a:t>
            </a:r>
            <a:r>
              <a:rPr lang="en-US" sz="2000" b="1" dirty="0">
                <a:solidFill>
                  <a:schemeClr val="bg2">
                    <a:lumMod val="75000"/>
                  </a:schemeClr>
                </a:solidFill>
                <a:latin typeface="Arial" charset="0"/>
              </a:rPr>
              <a:t>represent Employer defending  against a wrongful discharge claim.  Employer believes the employee engaged in criminal conduct during employment and the evidence of that conduct has been destroyed while in employee’s lawyer’s possession.  You may:</a:t>
            </a:r>
          </a:p>
          <a:p>
            <a:pPr eaLnBrk="1" hangingPunct="1">
              <a:defRPr/>
            </a:pPr>
            <a:endParaRPr lang="en-US" sz="2000" b="1" dirty="0">
              <a:solidFill>
                <a:schemeClr val="bg2">
                  <a:lumMod val="75000"/>
                </a:schemeClr>
              </a:solidFill>
              <a:latin typeface="Arial" charset="0"/>
            </a:endParaRP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27653" name="Picture 11" descr="TBP Foundation _color.png"/>
          <p:cNvPicPr>
            <a:picLocks noChangeAspect="1"/>
          </p:cNvPicPr>
          <p:nvPr/>
        </p:nvPicPr>
        <p:blipFill>
          <a:blip r:embed="rId3" cstate="print"/>
          <a:srcRect/>
          <a:stretch>
            <a:fillRect/>
          </a:stretch>
        </p:blipFill>
        <p:spPr bwMode="auto">
          <a:xfrm>
            <a:off x="511175" y="266700"/>
            <a:ext cx="1995488" cy="588963"/>
          </a:xfrm>
          <a:prstGeom prst="rect">
            <a:avLst/>
          </a:prstGeom>
          <a:noFill/>
          <a:ln w="9525">
            <a:noFill/>
            <a:miter lim="800000"/>
            <a:headEnd/>
            <a:tailEnd/>
          </a:ln>
        </p:spPr>
      </p:pic>
      <p:sp>
        <p:nvSpPr>
          <p:cNvPr id="22534" name="TextBox 9"/>
          <p:cNvSpPr txBox="1">
            <a:spLocks noChangeArrowheads="1"/>
          </p:cNvSpPr>
          <p:nvPr/>
        </p:nvSpPr>
        <p:spPr bwMode="auto">
          <a:xfrm>
            <a:off x="5172075" y="950913"/>
            <a:ext cx="3971925" cy="2124075"/>
          </a:xfrm>
          <a:prstGeom prst="rect">
            <a:avLst/>
          </a:prstGeom>
          <a:noFill/>
          <a:ln w="9525">
            <a:noFill/>
            <a:miter lim="800000"/>
            <a:headEnd/>
            <a:tailEnd/>
          </a:ln>
        </p:spPr>
        <p:txBody>
          <a:bodyPr>
            <a:spAutoFit/>
          </a:bodyPr>
          <a:lstStyle/>
          <a:p>
            <a:pPr eaLnBrk="1" hangingPunct="1"/>
            <a:r>
              <a:rPr lang="en-US" altLang="en-US" sz="1200" b="1" u="sng">
                <a:solidFill>
                  <a:srgbClr val="042E82"/>
                </a:solidFill>
                <a:cs typeface="Arial" pitchFamily="34" charset="0"/>
              </a:rPr>
              <a:t>MoStat 575.030</a:t>
            </a:r>
            <a:r>
              <a:rPr lang="en-US" altLang="en-US" sz="1200" b="1">
                <a:solidFill>
                  <a:srgbClr val="042E82"/>
                </a:solidFill>
                <a:cs typeface="Arial" pitchFamily="34" charset="0"/>
              </a:rPr>
              <a:t> – Stealing</a:t>
            </a:r>
            <a:endParaRPr lang="en-US" altLang="en-US" sz="1200" b="1" u="sng">
              <a:solidFill>
                <a:srgbClr val="042E82"/>
              </a:solidFill>
              <a:cs typeface="Arial" pitchFamily="34" charset="0"/>
            </a:endParaRPr>
          </a:p>
          <a:p>
            <a:pPr eaLnBrk="1" hangingPunct="1"/>
            <a:endParaRPr lang="en-US" altLang="en-US" sz="1200" b="1" u="sng">
              <a:solidFill>
                <a:srgbClr val="042E82"/>
              </a:solidFill>
              <a:cs typeface="Arial" pitchFamily="34" charset="0"/>
            </a:endParaRPr>
          </a:p>
          <a:p>
            <a:pPr eaLnBrk="1" hangingPunct="1"/>
            <a:endParaRPr lang="en-US" altLang="en-US" sz="1200" b="1" u="sng">
              <a:solidFill>
                <a:srgbClr val="042E82"/>
              </a:solidFill>
              <a:cs typeface="Arial" pitchFamily="34" charset="0"/>
            </a:endParaRPr>
          </a:p>
          <a:p>
            <a:pPr eaLnBrk="1" hangingPunct="1"/>
            <a:endParaRPr lang="en-US" altLang="en-US" sz="1200">
              <a:solidFill>
                <a:srgbClr val="042E82"/>
              </a:solidFill>
              <a:cs typeface="Arial" pitchFamily="34" charset="0"/>
            </a:endParaRPr>
          </a:p>
          <a:p>
            <a:pPr eaLnBrk="1" hangingPunct="1"/>
            <a:r>
              <a:rPr lang="en-US" altLang="en-US" sz="1200">
                <a:solidFill>
                  <a:srgbClr val="042E82"/>
                </a:solidFill>
                <a:cs typeface="Arial" pitchFamily="34" charset="0"/>
              </a:rPr>
              <a:t>1. A person commits the offense of stealing if he or she:</a:t>
            </a:r>
          </a:p>
          <a:p>
            <a:pPr eaLnBrk="1" hangingPunct="1"/>
            <a:endParaRPr lang="en-US" altLang="en-US" sz="1200">
              <a:solidFill>
                <a:srgbClr val="042E82"/>
              </a:solidFill>
              <a:cs typeface="Arial" pitchFamily="34" charset="0"/>
            </a:endParaRPr>
          </a:p>
          <a:p>
            <a:pPr eaLnBrk="1" hangingPunct="1"/>
            <a:r>
              <a:rPr lang="en-US" altLang="en-US" sz="1200">
                <a:solidFill>
                  <a:srgbClr val="042E82"/>
                </a:solidFill>
                <a:cs typeface="Arial" pitchFamily="34" charset="0"/>
              </a:rPr>
              <a:t>(1) Appropriates property or services of another with the purpose to deprive him or her thereof, either without his or her consent or by means of deceit or coercion;</a:t>
            </a:r>
          </a:p>
          <a:p>
            <a:pPr eaLnBrk="1" hangingPunct="1"/>
            <a:endParaRPr lang="en-US" altLang="en-US" sz="1200">
              <a:solidFill>
                <a:srgbClr val="042E82"/>
              </a:solidFill>
              <a:cs typeface="Arial" pitchFamily="34" charset="0"/>
            </a:endParaRPr>
          </a:p>
          <a:p>
            <a:pPr eaLnBrk="1" hangingPunct="1"/>
            <a:endParaRPr lang="en-US" altLang="en-US" sz="1200">
              <a:solidFill>
                <a:srgbClr val="042E82"/>
              </a:solidFill>
              <a:cs typeface="Arial" pitchFamily="34" charset="0"/>
            </a:endParaRPr>
          </a:p>
        </p:txBody>
      </p:sp>
      <p:sp>
        <p:nvSpPr>
          <p:cNvPr id="22535" name="TextBox 10"/>
          <p:cNvSpPr txBox="1">
            <a:spLocks noChangeArrowheads="1"/>
          </p:cNvSpPr>
          <p:nvPr/>
        </p:nvSpPr>
        <p:spPr bwMode="auto">
          <a:xfrm>
            <a:off x="5172075" y="2881313"/>
            <a:ext cx="3971925" cy="4432300"/>
          </a:xfrm>
          <a:prstGeom prst="rect">
            <a:avLst/>
          </a:prstGeom>
          <a:noFill/>
          <a:ln w="9525">
            <a:noFill/>
            <a:miter lim="800000"/>
            <a:headEnd/>
            <a:tailEnd/>
          </a:ln>
        </p:spPr>
        <p:txBody>
          <a:bodyPr>
            <a:spAutoFit/>
          </a:bodyPr>
          <a:lstStyle/>
          <a:p>
            <a:pPr eaLnBrk="1" hangingPunct="1"/>
            <a:r>
              <a:rPr lang="en-US" altLang="en-US" sz="1200" b="1" u="sng">
                <a:solidFill>
                  <a:srgbClr val="042E82"/>
                </a:solidFill>
                <a:cs typeface="Arial" pitchFamily="34" charset="0"/>
              </a:rPr>
              <a:t>MoStat 575.010</a:t>
            </a:r>
            <a:r>
              <a:rPr lang="en-US" altLang="en-US" sz="1200" b="1">
                <a:solidFill>
                  <a:srgbClr val="042E82"/>
                </a:solidFill>
                <a:cs typeface="Arial" pitchFamily="34" charset="0"/>
              </a:rPr>
              <a:t> – Chapter Definitions</a:t>
            </a:r>
          </a:p>
          <a:p>
            <a:pPr eaLnBrk="1" hangingPunct="1"/>
            <a:endParaRPr lang="en-US" altLang="en-US" sz="1200" b="1">
              <a:solidFill>
                <a:srgbClr val="042E82"/>
              </a:solidFill>
              <a:cs typeface="Arial" pitchFamily="34" charset="0"/>
            </a:endParaRPr>
          </a:p>
          <a:p>
            <a:pPr eaLnBrk="1" hangingPunct="1"/>
            <a:r>
              <a:rPr lang="en-US" altLang="en-US" sz="1200">
                <a:solidFill>
                  <a:srgbClr val="042E82"/>
                </a:solidFill>
                <a:cs typeface="Arial" pitchFamily="34" charset="0"/>
              </a:rPr>
              <a:t>(19) </a:t>
            </a:r>
            <a:r>
              <a:rPr lang="en-US" altLang="en-US" sz="1200" b="1">
                <a:solidFill>
                  <a:srgbClr val="042E82"/>
                </a:solidFill>
                <a:cs typeface="Arial" pitchFamily="34" charset="0"/>
              </a:rPr>
              <a:t>“Property”</a:t>
            </a:r>
            <a:r>
              <a:rPr lang="en-US" altLang="en-US" sz="1200">
                <a:solidFill>
                  <a:srgbClr val="042E82"/>
                </a:solidFill>
                <a:cs typeface="Arial" pitchFamily="34" charset="0"/>
              </a:rPr>
              <a:t>, anything of value, whether real or personal, tangible or intangible, in possession or in action, and shall include but not be limited to the evidence of a debt actually executed but not delivered or issued as a valid instrument;</a:t>
            </a:r>
          </a:p>
          <a:p>
            <a:pPr eaLnBrk="1" hangingPunct="1"/>
            <a:endParaRPr lang="en-US" altLang="en-US" sz="1200">
              <a:solidFill>
                <a:srgbClr val="042E82"/>
              </a:solidFill>
              <a:cs typeface="Arial" pitchFamily="34" charset="0"/>
            </a:endParaRPr>
          </a:p>
          <a:p>
            <a:pPr eaLnBrk="1" hangingPunct="1"/>
            <a:r>
              <a:rPr lang="en-US" altLang="en-US" sz="1200">
                <a:solidFill>
                  <a:srgbClr val="042E82"/>
                </a:solidFill>
                <a:cs typeface="Arial" pitchFamily="34" charset="0"/>
              </a:rPr>
              <a:t>(4) </a:t>
            </a:r>
            <a:r>
              <a:rPr lang="en-US" altLang="en-US" sz="1200" b="1">
                <a:solidFill>
                  <a:srgbClr val="042E82"/>
                </a:solidFill>
                <a:cs typeface="Arial" pitchFamily="34" charset="0"/>
              </a:rPr>
              <a:t>“Coercion”</a:t>
            </a:r>
            <a:r>
              <a:rPr lang="en-US" altLang="en-US" sz="1200">
                <a:solidFill>
                  <a:srgbClr val="042E82"/>
                </a:solidFill>
                <a:cs typeface="Arial" pitchFamily="34" charset="0"/>
              </a:rPr>
              <a:t>, a threat, however communicated to inflict any other harm which would not benefit the actor.</a:t>
            </a:r>
          </a:p>
          <a:p>
            <a:pPr eaLnBrk="1" hangingPunct="1"/>
            <a:endParaRPr lang="en-US" altLang="en-US" sz="1200">
              <a:solidFill>
                <a:srgbClr val="042E82"/>
              </a:solidFill>
              <a:cs typeface="Arial" pitchFamily="34" charset="0"/>
            </a:endParaRPr>
          </a:p>
          <a:p>
            <a:pPr eaLnBrk="1" hangingPunct="1"/>
            <a:r>
              <a:rPr lang="en-US" altLang="en-US" sz="1200">
                <a:solidFill>
                  <a:srgbClr val="042E82"/>
                </a:solidFill>
                <a:cs typeface="Arial" pitchFamily="34" charset="0"/>
              </a:rPr>
              <a:t>A threat of accusation, lawsuit or other invocation of official action is justified and not coercion if the property sought to be obtained by virtue of such threat was honestly claimed as restitution or indemnification for harm done in the circumstances to which the accusation, exposure, lawsuit or other official action relates, or as compensation for property or lawful service. The defendant shall have the burden of injecting the issue of justification as to any threat.</a:t>
            </a:r>
          </a:p>
          <a:p>
            <a:pPr eaLnBrk="1" hangingPunct="1"/>
            <a:endParaRPr lang="en-US" altLang="en-US" sz="1200">
              <a:solidFill>
                <a:srgbClr val="042E82"/>
              </a:solidFill>
              <a:cs typeface="Arial" pitchFamily="34" charset="0"/>
            </a:endParaRPr>
          </a:p>
          <a:p>
            <a:pPr eaLnBrk="1" hangingPunct="1"/>
            <a:endParaRPr lang="en-US" altLang="en-US" sz="1200">
              <a:solidFill>
                <a:srgbClr val="042E82"/>
              </a:solidFill>
              <a:cs typeface="Arial" pitchFamily="34" charset="0"/>
            </a:endParaRPr>
          </a:p>
          <a:p>
            <a:pPr eaLnBrk="1" hangingPunct="1"/>
            <a:endParaRPr lang="en-US" altLang="en-US">
              <a:solidFill>
                <a:srgbClr val="042E82"/>
              </a:solidFill>
              <a:cs typeface="Arial" pitchFamily="34" charset="0"/>
            </a:endParaRPr>
          </a:p>
        </p:txBody>
      </p:sp>
      <p:sp>
        <p:nvSpPr>
          <p:cNvPr id="22536" name="TextBox 7"/>
          <p:cNvSpPr txBox="1">
            <a:spLocks noChangeArrowheads="1"/>
          </p:cNvSpPr>
          <p:nvPr/>
        </p:nvSpPr>
        <p:spPr bwMode="auto">
          <a:xfrm>
            <a:off x="203200" y="4037013"/>
            <a:ext cx="4581525" cy="1106487"/>
          </a:xfrm>
          <a:prstGeom prst="rect">
            <a:avLst/>
          </a:prstGeom>
          <a:noFill/>
          <a:ln w="9525">
            <a:noFill/>
            <a:miter lim="800000"/>
            <a:headEnd/>
            <a:tailEnd/>
          </a:ln>
        </p:spPr>
        <p:txBody>
          <a:bodyPr>
            <a:spAutoFit/>
          </a:bodyPr>
          <a:lstStyle/>
          <a:p>
            <a:pPr eaLnBrk="1" hangingPunct="1"/>
            <a:r>
              <a:rPr lang="en-US" altLang="en-US" sz="1200">
                <a:solidFill>
                  <a:srgbClr val="042E82"/>
                </a:solidFill>
                <a:cs typeface="Arial" pitchFamily="34" charset="0"/>
              </a:rPr>
              <a:t>COMMENTS - The defense of justification provided in the last paragraph of (4) is meant to protect those who threaten to invoke legal action in order to obtain what they honestly believe to be due them.</a:t>
            </a:r>
          </a:p>
          <a:p>
            <a:pPr eaLnBrk="1" hangingPunct="1"/>
            <a:endParaRPr lang="en-US" altLang="en-US">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534"/>
                                        </p:tgtEl>
                                        <p:attrNameLst>
                                          <p:attrName>style.visibility</p:attrName>
                                        </p:attrNameLst>
                                      </p:cBhvr>
                                      <p:to>
                                        <p:strVal val="visible"/>
                                      </p:to>
                                    </p:set>
                                    <p:anim calcmode="lin" valueType="num">
                                      <p:cBhvr additive="base">
                                        <p:cTn id="7" dur="500" fill="hold"/>
                                        <p:tgtEl>
                                          <p:spTgt spid="22534"/>
                                        </p:tgtEl>
                                        <p:attrNameLst>
                                          <p:attrName>ppt_x</p:attrName>
                                        </p:attrNameLst>
                                      </p:cBhvr>
                                      <p:tavLst>
                                        <p:tav tm="0">
                                          <p:val>
                                            <p:strVal val="1+#ppt_w/2"/>
                                          </p:val>
                                        </p:tav>
                                        <p:tav tm="100000">
                                          <p:val>
                                            <p:strVal val="#ppt_x"/>
                                          </p:val>
                                        </p:tav>
                                      </p:tavLst>
                                    </p:anim>
                                    <p:anim calcmode="lin" valueType="num">
                                      <p:cBhvr additive="base">
                                        <p:cTn id="8" dur="500" fill="hold"/>
                                        <p:tgtEl>
                                          <p:spTgt spid="2253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2535"/>
                                        </p:tgtEl>
                                        <p:attrNameLst>
                                          <p:attrName>style.visibility</p:attrName>
                                        </p:attrNameLst>
                                      </p:cBhvr>
                                      <p:to>
                                        <p:strVal val="visible"/>
                                      </p:to>
                                    </p:set>
                                    <p:anim calcmode="lin" valueType="num">
                                      <p:cBhvr additive="base">
                                        <p:cTn id="13" dur="500" fill="hold"/>
                                        <p:tgtEl>
                                          <p:spTgt spid="22535"/>
                                        </p:tgtEl>
                                        <p:attrNameLst>
                                          <p:attrName>ppt_x</p:attrName>
                                        </p:attrNameLst>
                                      </p:cBhvr>
                                      <p:tavLst>
                                        <p:tav tm="0">
                                          <p:val>
                                            <p:strVal val="1+#ppt_w/2"/>
                                          </p:val>
                                        </p:tav>
                                        <p:tav tm="100000">
                                          <p:val>
                                            <p:strVal val="#ppt_x"/>
                                          </p:val>
                                        </p:tav>
                                      </p:tavLst>
                                    </p:anim>
                                    <p:anim calcmode="lin" valueType="num">
                                      <p:cBhvr additive="base">
                                        <p:cTn id="14" dur="500" fill="hold"/>
                                        <p:tgtEl>
                                          <p:spTgt spid="2253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536"/>
                                        </p:tgtEl>
                                        <p:attrNameLst>
                                          <p:attrName>style.visibility</p:attrName>
                                        </p:attrNameLst>
                                      </p:cBhvr>
                                      <p:to>
                                        <p:strVal val="visible"/>
                                      </p:to>
                                    </p:set>
                                    <p:anim calcmode="lin" valueType="num">
                                      <p:cBhvr additive="base">
                                        <p:cTn id="19" dur="500" fill="hold"/>
                                        <p:tgtEl>
                                          <p:spTgt spid="22536"/>
                                        </p:tgtEl>
                                        <p:attrNameLst>
                                          <p:attrName>ppt_x</p:attrName>
                                        </p:attrNameLst>
                                      </p:cBhvr>
                                      <p:tavLst>
                                        <p:tav tm="0">
                                          <p:val>
                                            <p:strVal val="0-#ppt_w/2"/>
                                          </p:val>
                                        </p:tav>
                                        <p:tav tm="100000">
                                          <p:val>
                                            <p:strVal val="#ppt_x"/>
                                          </p:val>
                                        </p:tav>
                                      </p:tavLst>
                                    </p:anim>
                                    <p:anim calcmode="lin" valueType="num">
                                      <p:cBhvr additive="base">
                                        <p:cTn id="20" dur="500" fill="hold"/>
                                        <p:tgtEl>
                                          <p:spTgt spid="225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4" grpId="0"/>
      <p:bldP spid="22535" grpId="0"/>
      <p:bldP spid="2253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Box 6"/>
          <p:cNvSpPr txBox="1">
            <a:spLocks noChangeArrowheads="1"/>
          </p:cNvSpPr>
          <p:nvPr/>
        </p:nvSpPr>
        <p:spPr bwMode="auto">
          <a:xfrm>
            <a:off x="5216525" y="528638"/>
            <a:ext cx="3927475" cy="1200150"/>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A. Shall promptly give the departing attorney the files on which she was lead attorney, but may retain the others.</a:t>
            </a:r>
            <a:endParaRPr lang="en-US" altLang="en-US" sz="1100" b="1">
              <a:solidFill>
                <a:srgbClr val="505B70"/>
              </a:solidFill>
              <a:cs typeface="Arial" pitchFamily="34" charset="0"/>
            </a:endParaRPr>
          </a:p>
        </p:txBody>
      </p:sp>
      <p:sp>
        <p:nvSpPr>
          <p:cNvPr id="39939" name="Rectangle 5"/>
          <p:cNvSpPr>
            <a:spLocks noChangeArrowheads="1"/>
          </p:cNvSpPr>
          <p:nvPr/>
        </p:nvSpPr>
        <p:spPr bwMode="auto">
          <a:xfrm>
            <a:off x="157163" y="1330325"/>
            <a:ext cx="4784725" cy="2678113"/>
          </a:xfrm>
          <a:prstGeom prst="rect">
            <a:avLst/>
          </a:prstGeom>
          <a:noFill/>
          <a:ln w="9525">
            <a:noFill/>
            <a:miter lim="800000"/>
            <a:headEnd/>
            <a:tailEnd/>
          </a:ln>
        </p:spPr>
        <p:txBody>
          <a:bodyPr>
            <a:spAutoFit/>
          </a:bodyPr>
          <a:lstStyle/>
          <a:p>
            <a:pPr indent="-457200" eaLnBrk="1" hangingPunct="1">
              <a:defRPr/>
            </a:pPr>
            <a:r>
              <a:rPr lang="en-US" altLang="en-US" sz="2400" b="1" dirty="0">
                <a:solidFill>
                  <a:schemeClr val="bg2">
                    <a:lumMod val="75000"/>
                  </a:schemeClr>
                </a:solidFill>
                <a:cs typeface="Arial" panose="020B0604020202020204" pitchFamily="34" charset="0"/>
              </a:rPr>
              <a:t>3. </a:t>
            </a:r>
            <a:r>
              <a:rPr lang="en-US" sz="2400" b="1" dirty="0">
                <a:solidFill>
                  <a:schemeClr val="bg2">
                    <a:lumMod val="75000"/>
                  </a:schemeClr>
                </a:solidFill>
                <a:latin typeface="Arial" charset="0"/>
                <a:cs typeface="Arial" charset="0"/>
              </a:rPr>
              <a:t>An attorney is leaving your law firm. The departing attorney has been the lead attorney or assisted another attorney at the firm in a number of client matters. Regarding the client files you:</a:t>
            </a:r>
            <a:endParaRPr lang="en-US" altLang="en-US" sz="2400" b="1" dirty="0">
              <a:solidFill>
                <a:schemeClr val="bg2">
                  <a:lumMod val="75000"/>
                </a:schemeClr>
              </a:solidFill>
              <a:cs typeface="Arial" panose="020B0604020202020204" pitchFamily="34" charset="0"/>
            </a:endParaRPr>
          </a:p>
        </p:txBody>
      </p:sp>
      <p:cxnSp>
        <p:nvCxnSpPr>
          <p:cNvPr id="20" name="Straight Connector 19"/>
          <p:cNvCxnSpPr/>
          <p:nvPr/>
        </p:nvCxnSpPr>
        <p:spPr>
          <a:xfrm flipV="1">
            <a:off x="5137150" y="2020888"/>
            <a:ext cx="0" cy="281622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6085" name="TextBox 4"/>
          <p:cNvSpPr txBox="1">
            <a:spLocks noChangeArrowheads="1"/>
          </p:cNvSpPr>
          <p:nvPr/>
        </p:nvSpPr>
        <p:spPr bwMode="auto">
          <a:xfrm>
            <a:off x="5218113" y="1912938"/>
            <a:ext cx="3925887" cy="1200150"/>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B. Shall promptly give the departing attorney all files on which she was lead or assisting attorney.</a:t>
            </a:r>
            <a:endParaRPr lang="en-US" altLang="en-US" sz="1400">
              <a:solidFill>
                <a:srgbClr val="C00000"/>
              </a:solidFill>
              <a:cs typeface="Arial" pitchFamily="34" charset="0"/>
            </a:endParaRPr>
          </a:p>
        </p:txBody>
      </p:sp>
      <p:sp>
        <p:nvSpPr>
          <p:cNvPr id="46086" name="TextBox 5"/>
          <p:cNvSpPr txBox="1">
            <a:spLocks noChangeArrowheads="1"/>
          </p:cNvSpPr>
          <p:nvPr/>
        </p:nvSpPr>
        <p:spPr bwMode="auto">
          <a:xfrm>
            <a:off x="5264150" y="3438525"/>
            <a:ext cx="3744913" cy="922338"/>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C. May retain all files in question because by contract they are firm property.</a:t>
            </a:r>
            <a:endParaRPr lang="en-US" altLang="en-US" sz="1100" b="1">
              <a:solidFill>
                <a:srgbClr val="505B70"/>
              </a:solidFill>
              <a:cs typeface="Arial" pitchFamily="34" charset="0"/>
            </a:endParaRPr>
          </a:p>
        </p:txBody>
      </p:sp>
      <p:sp>
        <p:nvSpPr>
          <p:cNvPr id="46087" name="TextBox 6"/>
          <p:cNvSpPr txBox="1">
            <a:spLocks noChangeArrowheads="1"/>
          </p:cNvSpPr>
          <p:nvPr/>
        </p:nvSpPr>
        <p:spPr bwMode="auto">
          <a:xfrm>
            <a:off x="5264150" y="4822825"/>
            <a:ext cx="3841750" cy="923925"/>
          </a:xfrm>
          <a:prstGeom prst="rect">
            <a:avLst/>
          </a:prstGeom>
          <a:noFill/>
          <a:ln w="9525">
            <a:noFill/>
            <a:miter lim="800000"/>
            <a:headEnd/>
            <a:tailEnd/>
          </a:ln>
        </p:spPr>
        <p:txBody>
          <a:bodyPr>
            <a:spAutoFit/>
          </a:bodyPr>
          <a:lstStyle/>
          <a:p>
            <a:pPr eaLnBrk="1" hangingPunct="1"/>
            <a:r>
              <a:rPr lang="en-US" altLang="en-US" b="1">
                <a:solidFill>
                  <a:srgbClr val="C00000"/>
                </a:solidFill>
                <a:cs typeface="Arial" pitchFamily="34" charset="0"/>
              </a:rPr>
              <a:t>D. Shall comply with client directions on where to transmit the file.</a:t>
            </a:r>
            <a:endParaRPr lang="en-US" altLang="en-US" sz="1100" b="1">
              <a:solidFill>
                <a:srgbClr val="505B70"/>
              </a:solidFill>
              <a:cs typeface="Arial" pitchFamily="34" charset="0"/>
            </a:endParaRPr>
          </a:p>
        </p:txBody>
      </p:sp>
      <p:pic>
        <p:nvPicPr>
          <p:cNvPr id="29704" name="Picture 11" descr="TBP Foundation _color.png"/>
          <p:cNvPicPr>
            <a:picLocks noChangeAspect="1"/>
          </p:cNvPicPr>
          <p:nvPr/>
        </p:nvPicPr>
        <p:blipFill>
          <a:blip r:embed="rId3" cstate="print"/>
          <a:srcRect/>
          <a:stretch>
            <a:fillRect/>
          </a:stretch>
        </p:blipFill>
        <p:spPr bwMode="auto">
          <a:xfrm>
            <a:off x="511175" y="266700"/>
            <a:ext cx="1995488" cy="5889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additive="base">
                                        <p:cTn id="7" dur="500" fill="hold"/>
                                        <p:tgtEl>
                                          <p:spTgt spid="46082"/>
                                        </p:tgtEl>
                                        <p:attrNameLst>
                                          <p:attrName>ppt_x</p:attrName>
                                        </p:attrNameLst>
                                      </p:cBhvr>
                                      <p:tavLst>
                                        <p:tav tm="0">
                                          <p:val>
                                            <p:strVal val="1+#ppt_w/2"/>
                                          </p:val>
                                        </p:tav>
                                        <p:tav tm="100000">
                                          <p:val>
                                            <p:strVal val="#ppt_x"/>
                                          </p:val>
                                        </p:tav>
                                      </p:tavLst>
                                    </p:anim>
                                    <p:anim calcmode="lin" valueType="num">
                                      <p:cBhvr additive="base">
                                        <p:cTn id="8" dur="500" fill="hold"/>
                                        <p:tgtEl>
                                          <p:spTgt spid="4608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6085"/>
                                        </p:tgtEl>
                                        <p:attrNameLst>
                                          <p:attrName>style.visibility</p:attrName>
                                        </p:attrNameLst>
                                      </p:cBhvr>
                                      <p:to>
                                        <p:strVal val="visible"/>
                                      </p:to>
                                    </p:set>
                                    <p:anim calcmode="lin" valueType="num">
                                      <p:cBhvr additive="base">
                                        <p:cTn id="13" dur="500" fill="hold"/>
                                        <p:tgtEl>
                                          <p:spTgt spid="46085"/>
                                        </p:tgtEl>
                                        <p:attrNameLst>
                                          <p:attrName>ppt_x</p:attrName>
                                        </p:attrNameLst>
                                      </p:cBhvr>
                                      <p:tavLst>
                                        <p:tav tm="0">
                                          <p:val>
                                            <p:strVal val="1+#ppt_w/2"/>
                                          </p:val>
                                        </p:tav>
                                        <p:tav tm="100000">
                                          <p:val>
                                            <p:strVal val="#ppt_x"/>
                                          </p:val>
                                        </p:tav>
                                      </p:tavLst>
                                    </p:anim>
                                    <p:anim calcmode="lin" valueType="num">
                                      <p:cBhvr additive="base">
                                        <p:cTn id="14" dur="500" fill="hold"/>
                                        <p:tgtEl>
                                          <p:spTgt spid="4608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6086"/>
                                        </p:tgtEl>
                                        <p:attrNameLst>
                                          <p:attrName>style.visibility</p:attrName>
                                        </p:attrNameLst>
                                      </p:cBhvr>
                                      <p:to>
                                        <p:strVal val="visible"/>
                                      </p:to>
                                    </p:set>
                                    <p:anim calcmode="lin" valueType="num">
                                      <p:cBhvr additive="base">
                                        <p:cTn id="19" dur="500" fill="hold"/>
                                        <p:tgtEl>
                                          <p:spTgt spid="46086"/>
                                        </p:tgtEl>
                                        <p:attrNameLst>
                                          <p:attrName>ppt_x</p:attrName>
                                        </p:attrNameLst>
                                      </p:cBhvr>
                                      <p:tavLst>
                                        <p:tav tm="0">
                                          <p:val>
                                            <p:strVal val="1+#ppt_w/2"/>
                                          </p:val>
                                        </p:tav>
                                        <p:tav tm="100000">
                                          <p:val>
                                            <p:strVal val="#ppt_x"/>
                                          </p:val>
                                        </p:tav>
                                      </p:tavLst>
                                    </p:anim>
                                    <p:anim calcmode="lin" valueType="num">
                                      <p:cBhvr additive="base">
                                        <p:cTn id="20" dur="500" fill="hold"/>
                                        <p:tgtEl>
                                          <p:spTgt spid="4608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6087"/>
                                        </p:tgtEl>
                                        <p:attrNameLst>
                                          <p:attrName>style.visibility</p:attrName>
                                        </p:attrNameLst>
                                      </p:cBhvr>
                                      <p:to>
                                        <p:strVal val="visible"/>
                                      </p:to>
                                    </p:set>
                                    <p:anim calcmode="lin" valueType="num">
                                      <p:cBhvr additive="base">
                                        <p:cTn id="25" dur="500" fill="hold"/>
                                        <p:tgtEl>
                                          <p:spTgt spid="46087"/>
                                        </p:tgtEl>
                                        <p:attrNameLst>
                                          <p:attrName>ppt_x</p:attrName>
                                        </p:attrNameLst>
                                      </p:cBhvr>
                                      <p:tavLst>
                                        <p:tav tm="0">
                                          <p:val>
                                            <p:strVal val="1+#ppt_w/2"/>
                                          </p:val>
                                        </p:tav>
                                        <p:tav tm="100000">
                                          <p:val>
                                            <p:strVal val="#ppt_x"/>
                                          </p:val>
                                        </p:tav>
                                      </p:tavLst>
                                    </p:anim>
                                    <p:anim calcmode="lin" valueType="num">
                                      <p:cBhvr additive="base">
                                        <p:cTn id="26" dur="500" fill="hold"/>
                                        <p:tgtEl>
                                          <p:spTgt spid="460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5" grpId="0"/>
      <p:bldP spid="46086" grpId="0"/>
      <p:bldP spid="46087" grpId="0"/>
    </p:bldLst>
  </p:timing>
</p:sld>
</file>

<file path=ppt/theme/theme1.xml><?xml version="1.0" encoding="utf-8"?>
<a:theme xmlns:a="http://schemas.openxmlformats.org/drawingml/2006/main" name="TBPBlueBar">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2" charset="0"/>
            <a:ea typeface="ＭＳ Ｐゴシック" pitchFamily="-12" charset="-128"/>
            <a:cs typeface="ＭＳ Ｐゴシック" pitchFamily="-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2" charset="0"/>
            <a:ea typeface="ＭＳ Ｐゴシック" pitchFamily="-12" charset="-128"/>
            <a:cs typeface="ＭＳ Ｐゴシック" pitchFamily="-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BPBlueBar">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2" charset="0"/>
            <a:ea typeface="ＭＳ Ｐゴシック" pitchFamily="-12" charset="-128"/>
            <a:cs typeface="ＭＳ Ｐゴシック" pitchFamily="-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2" charset="0"/>
            <a:ea typeface="ＭＳ Ｐゴシック" pitchFamily="-12" charset="-128"/>
            <a:cs typeface="ＭＳ Ｐゴシック" pitchFamily="-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21747</TotalTime>
  <Words>5425</Words>
  <Application>Microsoft Office PowerPoint</Application>
  <PresentationFormat>On-screen Show (4:3)</PresentationFormat>
  <Paragraphs>289</Paragraphs>
  <Slides>26</Slides>
  <Notes>26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26</vt:i4>
      </vt:variant>
    </vt:vector>
  </HeadingPairs>
  <TitlesOfParts>
    <vt:vector size="30" baseType="lpstr">
      <vt:lpstr>Arial</vt:lpstr>
      <vt:lpstr>Calibri</vt:lpstr>
      <vt:lpstr>TBPBlueBar</vt:lpstr>
      <vt:lpstr>1_TBPBlueBar</vt:lpstr>
      <vt:lpstr>2020 Ethics QUIZ</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TBP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xx</dc:creator>
  <cp:lastModifiedBy>Louis, Angela M.</cp:lastModifiedBy>
  <cp:revision>2197</cp:revision>
  <dcterms:created xsi:type="dcterms:W3CDTF">2010-03-26T21:04:51Z</dcterms:created>
  <dcterms:modified xsi:type="dcterms:W3CDTF">2020-09-21T13:51:42Z</dcterms:modified>
</cp:coreProperties>
</file>