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8" r:id="rId2"/>
    <p:sldId id="256" r:id="rId3"/>
    <p:sldId id="260" r:id="rId4"/>
    <p:sldId id="257" r:id="rId5"/>
    <p:sldId id="313" r:id="rId6"/>
    <p:sldId id="283" r:id="rId7"/>
    <p:sldId id="284" r:id="rId8"/>
    <p:sldId id="285" r:id="rId9"/>
    <p:sldId id="309" r:id="rId10"/>
    <p:sldId id="310" r:id="rId11"/>
    <p:sldId id="311" r:id="rId12"/>
    <p:sldId id="265" r:id="rId13"/>
    <p:sldId id="308" r:id="rId14"/>
    <p:sldId id="312" r:id="rId15"/>
    <p:sldId id="286" r:id="rId16"/>
    <p:sldId id="289" r:id="rId17"/>
    <p:sldId id="296" r:id="rId18"/>
    <p:sldId id="297" r:id="rId19"/>
    <p:sldId id="298" r:id="rId20"/>
    <p:sldId id="299" r:id="rId21"/>
    <p:sldId id="300" r:id="rId22"/>
    <p:sldId id="301" r:id="rId23"/>
    <p:sldId id="303" r:id="rId24"/>
    <p:sldId id="304" r:id="rId25"/>
    <p:sldId id="305" r:id="rId26"/>
    <p:sldId id="34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snapToGrid="0">
      <p:cViewPr varScale="1">
        <p:scale>
          <a:sx n="114" d="100"/>
          <a:sy n="114" d="100"/>
        </p:scale>
        <p:origin x="3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E5BBC1-C16A-4869-933C-E0D13CC2FE1D}" type="datetimeFigureOut">
              <a:rPr lang="en-US" smtClean="0"/>
              <a:t>6/21/2021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D7E8CF-41CB-4D08-8E66-B1BE784024C1}" type="slidenum">
              <a:rPr lang="en-US" smtClean="0"/>
              <a:t>‹#›</a:t>
            </a:fld>
            <a:endParaRPr lang="en-US"/>
          </a:p>
        </p:txBody>
      </p:sp>
    </p:spTree>
    <p:extLst>
      <p:ext uri="{BB962C8B-B14F-4D97-AF65-F5344CB8AC3E}">
        <p14:creationId xmlns:p14="http://schemas.microsoft.com/office/powerpoint/2010/main" val="291513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84C69-A1A0-41D5-8D5A-C70AA2BF2640}"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73130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92D3B-2D24-49B3-8E5B-3EF963B3172C}"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92019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F8C366-41A0-40F6-9CB4-6E63C60029D5}"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325062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5A953-CC38-471A-9EB6-F40E427F87DB}"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16762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08795-A0E4-49F6-8E31-FAC45A6C3206}" type="datetime1">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118077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6C98C6-C54D-45E8-BE4D-B0A98BFA099C}"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39086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5CD96-1BED-4E85-A486-0E266C33CD7F}" type="datetime1">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29164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094911-BFEB-4E3E-B446-30DDA78B60BB}" type="datetime1">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417888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7E418-46EA-4805-B89D-4F57F8ADF53B}" type="datetime1">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456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DA757-9BA6-4A71-B379-95B342FEFD8B}"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322721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C03BE-5E49-4450-B136-51A06F152E82}" type="datetime1">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BDF9A-C3DF-416B-9232-6FD0892E674C}" type="slidenum">
              <a:rPr lang="en-US" smtClean="0"/>
              <a:t>‹#›</a:t>
            </a:fld>
            <a:endParaRPr lang="en-US"/>
          </a:p>
        </p:txBody>
      </p:sp>
    </p:spTree>
    <p:extLst>
      <p:ext uri="{BB962C8B-B14F-4D97-AF65-F5344CB8AC3E}">
        <p14:creationId xmlns:p14="http://schemas.microsoft.com/office/powerpoint/2010/main" val="408225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347EBD-5022-4AF6-8031-4B13A27392F2}" type="datetime1">
              <a:rPr lang="en-US" smtClean="0">
                <a:solidFill>
                  <a:srgbClr val="191B0E"/>
                </a:solidFill>
              </a:rPr>
              <a:t>6/21/2021</a:t>
            </a:fld>
            <a:endParaRPr lang="en-US" dirty="0">
              <a:solidFill>
                <a:srgbClr val="191B0E"/>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191B0E"/>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9E57DC2-970A-4B3E-BB1C-7A09969E49DF}" type="slidenum">
              <a:rPr lang="en-US" smtClean="0">
                <a:solidFill>
                  <a:srgbClr val="191B0E"/>
                </a:solidFill>
              </a:rPr>
              <a:pPr defTabSz="457200"/>
              <a:t>‹#›</a:t>
            </a:fld>
            <a:endParaRPr lang="en-US" dirty="0">
              <a:solidFill>
                <a:srgbClr val="191B0E"/>
              </a:solidFill>
            </a:endParaRPr>
          </a:p>
        </p:txBody>
      </p:sp>
    </p:spTree>
    <p:extLst>
      <p:ext uri="{BB962C8B-B14F-4D97-AF65-F5344CB8AC3E}">
        <p14:creationId xmlns:p14="http://schemas.microsoft.com/office/powerpoint/2010/main" val="69591058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Illuminated light trails in a tunnel">
            <a:extLst>
              <a:ext uri="{FF2B5EF4-FFF2-40B4-BE49-F238E27FC236}">
                <a16:creationId xmlns:a16="http://schemas.microsoft.com/office/drawing/2014/main" id="{4B89C9A5-D307-4247-AE9D-1F0327CBDBA3}"/>
              </a:ext>
            </a:extLst>
          </p:cNvPr>
          <p:cNvPicPr>
            <a:picLocks noChangeAspect="1"/>
          </p:cNvPicPr>
          <p:nvPr/>
        </p:nvPicPr>
        <p:blipFill rotWithShape="1">
          <a:blip r:embed="rId2">
            <a:extLst>
              <a:ext uri="{28A0092B-C50C-407E-A947-70E740481C1C}">
                <a14:useLocalDpi xmlns:a14="http://schemas.microsoft.com/office/drawing/2010/main" val="0"/>
              </a:ext>
            </a:extLst>
          </a:blip>
          <a:srcRect l="3086" t="9091" r="20499"/>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477981" y="1122363"/>
            <a:ext cx="4023360" cy="3204134"/>
          </a:xfrm>
        </p:spPr>
        <p:txBody>
          <a:bodyPr anchor="b">
            <a:noAutofit/>
          </a:bodyPr>
          <a:lstStyle/>
          <a:p>
            <a:pPr algn="l"/>
            <a:r>
              <a:rPr lang="en-US" sz="6600" dirty="0">
                <a:latin typeface="Arial" panose="020B0604020202020204" pitchFamily="34" charset="0"/>
                <a:cs typeface="Arial" panose="020B0604020202020204" pitchFamily="34" charset="0"/>
              </a:rPr>
              <a:t>Arguing Damages </a:t>
            </a:r>
          </a:p>
        </p:txBody>
      </p:sp>
      <p:sp>
        <p:nvSpPr>
          <p:cNvPr id="6" name="Subtitle 5"/>
          <p:cNvSpPr>
            <a:spLocks noGrp="1"/>
          </p:cNvSpPr>
          <p:nvPr>
            <p:ph type="subTitle" idx="1"/>
          </p:nvPr>
        </p:nvSpPr>
        <p:spPr>
          <a:xfrm>
            <a:off x="477982" y="4785631"/>
            <a:ext cx="4023359" cy="1208141"/>
          </a:xfrm>
        </p:spPr>
        <p:txBody>
          <a:bodyPr>
            <a:normAutofit/>
          </a:bodyPr>
          <a:lstStyle/>
          <a:p>
            <a:pPr algn="l">
              <a:spcBef>
                <a:spcPts val="0"/>
              </a:spcBef>
              <a:spcAft>
                <a:spcPts val="600"/>
              </a:spcAft>
            </a:pPr>
            <a:r>
              <a:rPr lang="en-US" sz="2800" dirty="0">
                <a:latin typeface="Arial" panose="020B0604020202020204" pitchFamily="34" charset="0"/>
                <a:cs typeface="Arial" panose="020B0604020202020204" pitchFamily="34" charset="0"/>
              </a:rPr>
              <a:t>LSEM</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Subtitle 5">
            <a:extLst>
              <a:ext uri="{FF2B5EF4-FFF2-40B4-BE49-F238E27FC236}">
                <a16:creationId xmlns:a16="http://schemas.microsoft.com/office/drawing/2014/main" id="{48D09A3F-01B0-420F-8763-45616D3056CC}"/>
              </a:ext>
            </a:extLst>
          </p:cNvPr>
          <p:cNvSpPr txBox="1">
            <a:spLocks/>
          </p:cNvSpPr>
          <p:nvPr/>
        </p:nvSpPr>
        <p:spPr>
          <a:xfrm>
            <a:off x="477982" y="5217745"/>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pPr>
            <a:r>
              <a:rPr lang="en-US" sz="2800" dirty="0">
                <a:latin typeface="Arial" panose="020B0604020202020204" pitchFamily="34" charset="0"/>
                <a:cs typeface="Arial" panose="020B0604020202020204" pitchFamily="34" charset="0"/>
              </a:rPr>
              <a:t>June 22, 2021</a:t>
            </a:r>
          </a:p>
        </p:txBody>
      </p:sp>
    </p:spTree>
    <p:extLst>
      <p:ext uri="{BB962C8B-B14F-4D97-AF65-F5344CB8AC3E}">
        <p14:creationId xmlns:p14="http://schemas.microsoft.com/office/powerpoint/2010/main" val="4428786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MAI 5.01</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58209" y="2018806"/>
            <a:ext cx="11164399" cy="4337953"/>
          </a:xfrm>
        </p:spPr>
        <p:txBody>
          <a:bodyPr vert="horz" lIns="91440" tIns="45720" rIns="91440" bIns="45720" rtlCol="0">
            <a:noAutofit/>
          </a:bodyPr>
          <a:lstStyle/>
          <a:p>
            <a:pPr marL="0" marR="0" indent="0">
              <a:lnSpc>
                <a:spcPct val="100000"/>
              </a:lnSpc>
              <a:spcBef>
                <a:spcPts val="0"/>
              </a:spcBef>
              <a:spcAft>
                <a:spcPts val="0"/>
              </a:spcAft>
              <a:buNone/>
            </a:pPr>
            <a:r>
              <a:rPr lang="en-US" sz="3200" dirty="0">
                <a:effectLst/>
                <a:latin typeface="Arial" panose="020B0604020202020204" pitchFamily="34" charset="0"/>
                <a:ea typeface="Calibri" panose="020F0502020204030204" pitchFamily="34" charset="0"/>
                <a:cs typeface="Arial" panose="020B0604020202020204" pitchFamily="34" charset="0"/>
              </a:rPr>
              <a:t>If you find in favor of the plaintiff, then </a:t>
            </a:r>
            <a:r>
              <a:rPr lang="en-US" sz="32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you must award plaintiff such sum as you believe will fairly and justly compensate plaintiff for any damages you believe plaintiff and decedent sustained and plaintiff is reasonably certain to sustain in the future </a:t>
            </a:r>
            <a:r>
              <a:rPr lang="en-US" sz="3200" dirty="0">
                <a:effectLst/>
                <a:latin typeface="Arial" panose="020B0604020202020204" pitchFamily="34" charset="0"/>
                <a:ea typeface="Calibri" panose="020F0502020204030204" pitchFamily="34" charset="0"/>
                <a:cs typeface="Arial" panose="020B0604020202020204" pitchFamily="34" charset="0"/>
              </a:rPr>
              <a:t>as a direct result of the fatal injury to decedent. </a:t>
            </a:r>
            <a:endParaRPr lang="en-US" sz="3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3200" dirty="0">
                <a:latin typeface="Arial" panose="020B0604020202020204" pitchFamily="34" charset="0"/>
                <a:ea typeface="Calibri" panose="020F0502020204030204" pitchFamily="34" charset="0"/>
                <a:cs typeface="Arial" panose="020B0604020202020204" pitchFamily="34" charset="0"/>
              </a:rPr>
              <a:t>You must not consider grief or bereavement suffered by reason of the death.</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958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RSMO 537.090</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58209" y="2221992"/>
            <a:ext cx="11164399" cy="4286744"/>
          </a:xfrm>
        </p:spPr>
        <p:txBody>
          <a:bodyPr vert="horz" lIns="91440" tIns="45720" rIns="91440" bIns="45720" rtlCol="0">
            <a:noAutofit/>
          </a:bodyPr>
          <a:lstStyle/>
          <a:p>
            <a:pPr marL="0" marR="0" indent="0">
              <a:lnSpc>
                <a:spcPct val="100000"/>
              </a:lnSpc>
              <a:spcBef>
                <a:spcPts val="0"/>
              </a:spcBef>
              <a:spcAft>
                <a:spcPts val="0"/>
              </a:spcAft>
              <a:buNone/>
            </a:pPr>
            <a:r>
              <a:rPr lang="en-US" sz="4400" dirty="0">
                <a:latin typeface="Arial" panose="020B0604020202020204" pitchFamily="34" charset="0"/>
                <a:ea typeface="Calibri" panose="020F0502020204030204" pitchFamily="34" charset="0"/>
                <a:cs typeface="Arial" panose="020B0604020202020204" pitchFamily="34" charset="0"/>
              </a:rPr>
              <a:t>…a</a:t>
            </a:r>
            <a:r>
              <a:rPr lang="en-US" sz="4400" dirty="0">
                <a:effectLst/>
                <a:latin typeface="Arial" panose="020B0604020202020204" pitchFamily="34" charset="0"/>
                <a:ea typeface="Calibri" panose="020F0502020204030204" pitchFamily="34" charset="0"/>
                <a:cs typeface="Arial" panose="020B0604020202020204" pitchFamily="34" charset="0"/>
              </a:rPr>
              <a:t>nd the reasonable value of the </a:t>
            </a:r>
            <a:r>
              <a:rPr lang="en-US" sz="44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services, consortium, companionship, comfort, instruction, guidance, counsel, training, and support</a:t>
            </a:r>
            <a:r>
              <a:rPr lang="en-US" sz="4400" dirty="0">
                <a:effectLst/>
                <a:latin typeface="Arial" panose="020B0604020202020204" pitchFamily="34" charset="0"/>
                <a:ea typeface="Calibri" panose="020F0502020204030204" pitchFamily="34" charset="0"/>
                <a:cs typeface="Arial" panose="020B0604020202020204" pitchFamily="34" charset="0"/>
              </a:rPr>
              <a:t> of which those on whose behalf suit may be brought have been deprived by reason of such death…</a:t>
            </a:r>
          </a:p>
        </p:txBody>
      </p:sp>
    </p:spTree>
    <p:extLst>
      <p:ext uri="{BB962C8B-B14F-4D97-AF65-F5344CB8AC3E}">
        <p14:creationId xmlns:p14="http://schemas.microsoft.com/office/powerpoint/2010/main" val="35197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ocean floor&#10;&#10;Description automatically generated">
            <a:extLst>
              <a:ext uri="{FF2B5EF4-FFF2-40B4-BE49-F238E27FC236}">
                <a16:creationId xmlns:a16="http://schemas.microsoft.com/office/drawing/2014/main" id="{B361C366-A35B-49CC-8CD3-D44EEF4CE082}"/>
              </a:ext>
            </a:extLst>
          </p:cNvPr>
          <p:cNvPicPr>
            <a:picLocks noChangeAspect="1"/>
          </p:cNvPicPr>
          <p:nvPr/>
        </p:nvPicPr>
        <p:blipFill rotWithShape="1">
          <a:blip r:embed="rId2">
            <a:extLst>
              <a:ext uri="{28A0092B-C50C-407E-A947-70E740481C1C}">
                <a14:useLocalDpi xmlns:a14="http://schemas.microsoft.com/office/drawing/2010/main" val="0"/>
              </a:ext>
            </a:extLst>
          </a:blip>
          <a:srcRect l="1" t="632" r="-2" b="29054"/>
          <a:stretch/>
        </p:blipFill>
        <p:spPr>
          <a:xfrm>
            <a:off x="3047164" y="333425"/>
            <a:ext cx="6097672" cy="6191149"/>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effectLst>
            <a:glow rad="190500">
              <a:schemeClr val="accent2">
                <a:alpha val="50000"/>
              </a:schemeClr>
            </a:glow>
          </a:effectLst>
        </p:spPr>
      </p:pic>
    </p:spTree>
    <p:extLst>
      <p:ext uri="{BB962C8B-B14F-4D97-AF65-F5344CB8AC3E}">
        <p14:creationId xmlns:p14="http://schemas.microsoft.com/office/powerpoint/2010/main" val="215727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a:extLst>
              <a:ext uri="{FF2B5EF4-FFF2-40B4-BE49-F238E27FC236}">
                <a16:creationId xmlns:a16="http://schemas.microsoft.com/office/drawing/2014/main" id="{EA50EA68-83CC-4B2E-B032-6CE04080811B}"/>
              </a:ext>
            </a:extLst>
          </p:cNvPr>
          <p:cNvSpPr/>
          <p:nvPr/>
        </p:nvSpPr>
        <p:spPr>
          <a:xfrm>
            <a:off x="4150519" y="1751618"/>
            <a:ext cx="3681412" cy="3609975"/>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b="0" cap="none" spc="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Injuries &amp;</a:t>
            </a:r>
          </a:p>
          <a:p>
            <a:pPr algn="ctr"/>
            <a:r>
              <a:rPr lang="en-US" sz="4400" b="0" cap="none" spc="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Damages</a:t>
            </a:r>
          </a:p>
          <a:p>
            <a:pPr algn="ctr"/>
            <a:r>
              <a:rPr lang="en-US" sz="4400" dirty="0">
                <a:ln w="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Sustained</a:t>
            </a:r>
            <a:endParaRPr lang="en-US" sz="4400"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2A1861B6-7DBC-4D81-AA68-763C07C62E18}"/>
              </a:ext>
            </a:extLst>
          </p:cNvPr>
          <p:cNvSpPr txBox="1"/>
          <p:nvPr/>
        </p:nvSpPr>
        <p:spPr>
          <a:xfrm>
            <a:off x="269477" y="1101699"/>
            <a:ext cx="2909091" cy="501675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doesn’t need all that money!</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Lawyers will get most of it!</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Insurance rates will go up!</a:t>
            </a:r>
          </a:p>
        </p:txBody>
      </p:sp>
      <p:sp>
        <p:nvSpPr>
          <p:cNvPr id="4" name="TextBox 3">
            <a:extLst>
              <a:ext uri="{FF2B5EF4-FFF2-40B4-BE49-F238E27FC236}">
                <a16:creationId xmlns:a16="http://schemas.microsoft.com/office/drawing/2014/main" id="{0ABFF270-AB9D-4B5C-A956-7D18BCBC77E5}"/>
              </a:ext>
            </a:extLst>
          </p:cNvPr>
          <p:cNvSpPr txBox="1"/>
          <p:nvPr/>
        </p:nvSpPr>
        <p:spPr>
          <a:xfrm flipH="1">
            <a:off x="8803882" y="1166842"/>
            <a:ext cx="3243304" cy="452431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Government programs are available!</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Money won’t fix his problems! </a:t>
            </a:r>
          </a:p>
          <a:p>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family can take care of him!</a:t>
            </a:r>
          </a:p>
        </p:txBody>
      </p:sp>
      <p:sp>
        <p:nvSpPr>
          <p:cNvPr id="5" name="TextBox 4">
            <a:extLst>
              <a:ext uri="{FF2B5EF4-FFF2-40B4-BE49-F238E27FC236}">
                <a16:creationId xmlns:a16="http://schemas.microsoft.com/office/drawing/2014/main" id="{B636A572-92BE-47ED-96F2-81461F976804}"/>
              </a:ext>
            </a:extLst>
          </p:cNvPr>
          <p:cNvSpPr txBox="1"/>
          <p:nvPr/>
        </p:nvSpPr>
        <p:spPr>
          <a:xfrm>
            <a:off x="3875485" y="219362"/>
            <a:ext cx="423147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is doing okay now!</a:t>
            </a:r>
          </a:p>
        </p:txBody>
      </p:sp>
      <p:sp>
        <p:nvSpPr>
          <p:cNvPr id="7" name="TextBox 6">
            <a:extLst>
              <a:ext uri="{FF2B5EF4-FFF2-40B4-BE49-F238E27FC236}">
                <a16:creationId xmlns:a16="http://schemas.microsoft.com/office/drawing/2014/main" id="{1611C699-2041-471E-9808-096CD8FED81B}"/>
              </a:ext>
            </a:extLst>
          </p:cNvPr>
          <p:cNvSpPr txBox="1"/>
          <p:nvPr/>
        </p:nvSpPr>
        <p:spPr>
          <a:xfrm>
            <a:off x="1724023" y="5963312"/>
            <a:ext cx="901065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Cousin Bobby got hurt, he didn’t get any money! </a:t>
            </a:r>
          </a:p>
        </p:txBody>
      </p:sp>
      <p:sp>
        <p:nvSpPr>
          <p:cNvPr id="11" name="TextBox 10">
            <a:extLst>
              <a:ext uri="{FF2B5EF4-FFF2-40B4-BE49-F238E27FC236}">
                <a16:creationId xmlns:a16="http://schemas.microsoft.com/office/drawing/2014/main" id="{4BCAC265-78A7-44E8-9C79-4352BEBF00F1}"/>
              </a:ext>
            </a:extLst>
          </p:cNvPr>
          <p:cNvSpPr txBox="1"/>
          <p:nvPr/>
        </p:nvSpPr>
        <p:spPr>
          <a:xfrm>
            <a:off x="2952748" y="739543"/>
            <a:ext cx="5743575" cy="584775"/>
          </a:xfrm>
          <a:prstGeom prst="rect">
            <a:avLst/>
          </a:prstGeom>
          <a:noFill/>
        </p:spPr>
        <p:txBody>
          <a:bodyPr wrap="square">
            <a:sp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Stuff happens, just deal with it!</a:t>
            </a:r>
          </a:p>
        </p:txBody>
      </p:sp>
    </p:spTree>
    <p:extLst>
      <p:ext uri="{BB962C8B-B14F-4D97-AF65-F5344CB8AC3E}">
        <p14:creationId xmlns:p14="http://schemas.microsoft.com/office/powerpoint/2010/main" val="312694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EADF3E-ED94-4E4E-868B-DBDA2D6F89FA}"/>
              </a:ext>
            </a:extLst>
          </p:cNvPr>
          <p:cNvSpPr/>
          <p:nvPr/>
        </p:nvSpPr>
        <p:spPr>
          <a:xfrm>
            <a:off x="3467299" y="2321004"/>
            <a:ext cx="5257401"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FFFF"/>
                </a:solidFill>
                <a:effectLst>
                  <a:outerShdw dist="38100" dir="2700000" algn="tl" rotWithShape="0">
                    <a:schemeClr val="accent2"/>
                  </a:outerShdw>
                </a:effectLst>
              </a:rPr>
              <a:t>SARAH</a:t>
            </a:r>
          </a:p>
        </p:txBody>
      </p:sp>
    </p:spTree>
    <p:extLst>
      <p:ext uri="{BB962C8B-B14F-4D97-AF65-F5344CB8AC3E}">
        <p14:creationId xmlns:p14="http://schemas.microsoft.com/office/powerpoint/2010/main" val="308262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Instruction No. 9</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66928" y="2174254"/>
            <a:ext cx="11164399" cy="4839194"/>
          </a:xfrm>
        </p:spPr>
        <p:txBody>
          <a:bodyPr vert="horz" lIns="91440" tIns="45720" rIns="91440" bIns="45720" rtlCol="0">
            <a:noAutofit/>
          </a:bodyPr>
          <a:lstStyle/>
          <a:p>
            <a:pPr marL="0" marR="0" indent="0">
              <a:lnSpc>
                <a:spcPct val="100000"/>
              </a:lnSpc>
              <a:spcBef>
                <a:spcPts val="0"/>
              </a:spcBef>
              <a:spcAft>
                <a:spcPts val="0"/>
              </a:spcAft>
              <a:buNone/>
            </a:pPr>
            <a:r>
              <a:rPr lang="en-US" sz="3500" dirty="0">
                <a:effectLst/>
                <a:latin typeface="Arial" panose="020B0604020202020204" pitchFamily="34" charset="0"/>
                <a:ea typeface="Calibri" panose="020F0502020204030204" pitchFamily="34" charset="0"/>
                <a:cs typeface="Arial" panose="020B0604020202020204" pitchFamily="34" charset="0"/>
              </a:rPr>
              <a:t>If you find in favor of Plaintiff, then you must award Plaintiff such sum as you believe will fairly and justly compensate Plaintiff for any damages you believe Plaintiff </a:t>
            </a:r>
            <a:r>
              <a:rPr lang="en-US" sz="35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sustained and is reasonably certain to sustain in the future</a:t>
            </a:r>
            <a:r>
              <a:rPr lang="en-US" sz="3500" dirty="0">
                <a:effectLst/>
                <a:latin typeface="Arial" panose="020B0604020202020204" pitchFamily="34" charset="0"/>
                <a:ea typeface="Calibri" panose="020F0502020204030204" pitchFamily="34" charset="0"/>
                <a:cs typeface="Arial" panose="020B0604020202020204" pitchFamily="34" charset="0"/>
              </a:rPr>
              <a:t> that the occurrence mentioned in the evidence directly caused or directly </a:t>
            </a:r>
            <a:r>
              <a:rPr lang="en-US" sz="35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contributed to cause</a:t>
            </a:r>
            <a:r>
              <a:rPr lang="en-US" sz="3500" dirty="0">
                <a:effectLst/>
                <a:latin typeface="Arial" panose="020B0604020202020204" pitchFamily="34" charset="0"/>
                <a:ea typeface="Calibri" panose="020F0502020204030204" pitchFamily="34" charset="0"/>
                <a:cs typeface="Arial" panose="020B0604020202020204" pitchFamily="34" charset="0"/>
              </a:rPr>
              <a:t>.  Any damages you award must be itemized by the categories set forth in the verdict form.</a:t>
            </a:r>
          </a:p>
        </p:txBody>
      </p:sp>
    </p:spTree>
    <p:extLst>
      <p:ext uri="{BB962C8B-B14F-4D97-AF65-F5344CB8AC3E}">
        <p14:creationId xmlns:p14="http://schemas.microsoft.com/office/powerpoint/2010/main" val="364055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7CBC45-6340-4381-AC9F-D4962DFEC9D4}"/>
              </a:ext>
            </a:extLst>
          </p:cNvPr>
          <p:cNvPicPr>
            <a:picLocks noChangeAspect="1"/>
          </p:cNvPicPr>
          <p:nvPr/>
        </p:nvPicPr>
        <p:blipFill rotWithShape="1">
          <a:blip r:embed="rId2"/>
          <a:srcRect l="28414" t="28461" r="29350" b="37690"/>
          <a:stretch/>
        </p:blipFill>
        <p:spPr>
          <a:xfrm>
            <a:off x="635554" y="901788"/>
            <a:ext cx="10917843" cy="5029200"/>
          </a:xfrm>
          <a:prstGeom prst="rect">
            <a:avLst/>
          </a:prstGeom>
          <a:effectLst>
            <a:glow rad="190500">
              <a:schemeClr val="accent2">
                <a:satMod val="175000"/>
                <a:alpha val="50000"/>
              </a:schemeClr>
            </a:glow>
          </a:effectLst>
        </p:spPr>
      </p:pic>
    </p:spTree>
    <p:extLst>
      <p:ext uri="{BB962C8B-B14F-4D97-AF65-F5344CB8AC3E}">
        <p14:creationId xmlns:p14="http://schemas.microsoft.com/office/powerpoint/2010/main" val="124117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Instruction No. 10</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66928" y="2031379"/>
            <a:ext cx="11164399" cy="4839194"/>
          </a:xfrm>
        </p:spPr>
        <p:txBody>
          <a:bodyPr vert="horz" lIns="91440" tIns="45720" rIns="91440" bIns="45720" rtlCol="0">
            <a:noAutofit/>
          </a:bodyPr>
          <a:lstStyle/>
          <a:p>
            <a:pPr marL="0" marR="0" indent="0">
              <a:lnSpc>
                <a:spcPct val="100000"/>
              </a:lnSpc>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In these instructions, you are told to itemize any damages you award by the categories set forth in the verdict form.</a:t>
            </a:r>
          </a:p>
          <a:p>
            <a:pPr marL="0" marR="0" indent="0">
              <a:lnSpc>
                <a:spcPct val="100000"/>
              </a:lnSpc>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The phrase “past economic damages” means those damages incurred in the past for pecuniary harm such as medical expenses for necessary drugs, therapy, and for medical, surgical, nursing, X-ray, dental, custodial, and other health and rehabilitative services and for past lost earnings and for past lost earning capacity.</a:t>
            </a:r>
          </a:p>
          <a:p>
            <a:pPr marL="0" marR="0" indent="0">
              <a:lnSpc>
                <a:spcPct val="100000"/>
              </a:lnSpc>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phrase “past non-economic damages” means those damages arising in the past from non-pecuniary harm such as pain, suffering, mental anguish, inconvenience, physical impairment, disfigurement, and loss of capacity to enjoy life.</a:t>
            </a:r>
          </a:p>
          <a:p>
            <a:pPr marL="0" marR="0" indent="0">
              <a:lnSpc>
                <a:spcPct val="100000"/>
              </a:lnSpc>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The phrase “future medical damages” means those damages arising in the future for medical expenses such as necessary drugs, therapy, and medical, surgical, nursing, X-ray, dental, custodial, and other health and rehabilitative services.</a:t>
            </a:r>
          </a:p>
          <a:p>
            <a:pPr marL="0" marR="0" indent="0">
              <a:lnSpc>
                <a:spcPct val="100000"/>
              </a:lnSpc>
              <a:spcBef>
                <a:spcPts val="0"/>
              </a:spcBef>
              <a:spcAft>
                <a:spcPts val="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phrase “future non-economic damages” means those damages arising in the future from non-pecuniary harm such as pain, suffering, mental anguish, inconvenience, physical impairment, disfigurement, and loss of capacity to enjoy life.</a:t>
            </a:r>
          </a:p>
          <a:p>
            <a:pPr marL="0" marR="0" indent="0">
              <a:lnSpc>
                <a:spcPct val="100000"/>
              </a:lnSpc>
              <a:spcBef>
                <a:spcPts val="0"/>
              </a:spcBef>
              <a:spcAft>
                <a:spcPts val="0"/>
              </a:spcAft>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515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BA5786-FC97-468A-8145-0BC1CE17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0" y="862534"/>
            <a:ext cx="3805118" cy="5132932"/>
          </a:xfrm>
          <a:prstGeom prst="rect">
            <a:avLst/>
          </a:prstGeom>
          <a:ln>
            <a:noFill/>
          </a:ln>
          <a:effectLst>
            <a:glow rad="190500">
              <a:schemeClr val="accent2">
                <a:satMod val="175000"/>
                <a:alpha val="50000"/>
              </a:schemeClr>
            </a:glow>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DEAE15E-335D-4AEF-ADF3-4618BA5C77EB}"/>
              </a:ext>
            </a:extLst>
          </p:cNvPr>
          <p:cNvSpPr txBox="1"/>
          <p:nvPr/>
        </p:nvSpPr>
        <p:spPr>
          <a:xfrm>
            <a:off x="6033247" y="424829"/>
            <a:ext cx="5154706" cy="6433171"/>
          </a:xfrm>
          <a:prstGeom prst="rect">
            <a:avLst/>
          </a:prstGeom>
          <a:noFill/>
        </p:spPr>
        <p:txBody>
          <a:bodyPr wrap="square" rtlCol="0">
            <a:spAutoFit/>
          </a:bodyPr>
          <a:lstStyle/>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Board certified pediatrician for 40 years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Certified Life Care Planner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Treated thousands of sick children</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Subspecialty in Pediatric Infectious Disease</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Chief of Pediatrics at Shiner’s Hospital for Children for 36 years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Internship and residency in Pediatrics at Yale</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Fellowship in Pediatric Infectious Disease at University of Chicago </a:t>
            </a:r>
          </a:p>
          <a:p>
            <a:pPr marL="285750" indent="-285750" defTabSz="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88654DB-CFB2-4BC0-98A1-2D069A264CC6}"/>
              </a:ext>
            </a:extLst>
          </p:cNvPr>
          <p:cNvSpPr txBox="1"/>
          <p:nvPr/>
        </p:nvSpPr>
        <p:spPr>
          <a:xfrm>
            <a:off x="1367179" y="6094740"/>
            <a:ext cx="3456160" cy="523220"/>
          </a:xfrm>
          <a:prstGeom prst="rect">
            <a:avLst/>
          </a:prstGeom>
          <a:noFill/>
        </p:spPr>
        <p:txBody>
          <a:bodyPr wrap="square" rtlCol="0">
            <a:spAutoFit/>
          </a:bodyPr>
          <a:lstStyle/>
          <a:p>
            <a:pPr defTabSz="457200"/>
            <a:r>
              <a:rPr lang="en-US" sz="2800" b="1" i="1" dirty="0">
                <a:solidFill>
                  <a:prstClr val="white"/>
                </a:solidFill>
                <a:latin typeface="Arial" panose="020B0604020202020204" pitchFamily="34" charset="0"/>
                <a:cs typeface="Arial" panose="020B0604020202020204" pitchFamily="34" charset="0"/>
              </a:rPr>
              <a:t>Dr. Lawrence Vogel</a:t>
            </a:r>
          </a:p>
        </p:txBody>
      </p:sp>
    </p:spTree>
    <p:extLst>
      <p:ext uri="{BB962C8B-B14F-4D97-AF65-F5344CB8AC3E}">
        <p14:creationId xmlns:p14="http://schemas.microsoft.com/office/powerpoint/2010/main" val="196457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BA5786-FC97-468A-8145-0BC1CE17E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00" y="862534"/>
            <a:ext cx="3805118" cy="5132932"/>
          </a:xfrm>
          <a:prstGeom prst="rect">
            <a:avLst/>
          </a:prstGeom>
          <a:ln>
            <a:noFill/>
          </a:ln>
          <a:effectLst>
            <a:glow rad="190500">
              <a:schemeClr val="accent2">
                <a:satMod val="175000"/>
                <a:alpha val="50000"/>
              </a:schemeClr>
            </a:glow>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DEAE15E-335D-4AEF-ADF3-4618BA5C77EB}"/>
              </a:ext>
            </a:extLst>
          </p:cNvPr>
          <p:cNvSpPr txBox="1"/>
          <p:nvPr/>
        </p:nvSpPr>
        <p:spPr>
          <a:xfrm>
            <a:off x="6096000" y="771360"/>
            <a:ext cx="5154706" cy="5584990"/>
          </a:xfrm>
          <a:prstGeom prst="rect">
            <a:avLst/>
          </a:prstGeom>
          <a:noFill/>
        </p:spPr>
        <p:txBody>
          <a:bodyPr wrap="square" rtlCol="0">
            <a:spAutoFit/>
          </a:bodyPr>
          <a:lstStyle/>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Reviewed 10K+ pages of medical records</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Conducted research into specific diseases</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Met and evaluated Sarah and family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Visited Sarah’s school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Drafted 18-page life care plan listing every line item of care Sarah will need and rationale for each </a:t>
            </a:r>
          </a:p>
          <a:p>
            <a:pPr marL="384048" indent="-384048">
              <a:lnSpc>
                <a:spcPct val="94000"/>
              </a:lnSpc>
              <a:spcBef>
                <a:spcPts val="1000"/>
              </a:spcBef>
              <a:spcAft>
                <a:spcPts val="200"/>
              </a:spcAft>
              <a:buFont typeface="Franklin Gothic Book" panose="020B0503020102020204" pitchFamily="34" charset="0"/>
              <a:buChar char="■"/>
            </a:pPr>
            <a:r>
              <a:rPr lang="en-US" sz="2400" b="1" dirty="0">
                <a:latin typeface="Arial" panose="020B0604020202020204" pitchFamily="34" charset="0"/>
                <a:cs typeface="Arial" panose="020B0604020202020204" pitchFamily="34" charset="0"/>
              </a:rPr>
              <a:t>Reasonable degree of medical certainty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88654DB-CFB2-4BC0-98A1-2D069A264CC6}"/>
              </a:ext>
            </a:extLst>
          </p:cNvPr>
          <p:cNvSpPr txBox="1"/>
          <p:nvPr/>
        </p:nvSpPr>
        <p:spPr>
          <a:xfrm>
            <a:off x="1362746" y="6094740"/>
            <a:ext cx="346502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Dr. Lawrence Vogel</a:t>
            </a:r>
          </a:p>
        </p:txBody>
      </p:sp>
    </p:spTree>
    <p:extLst>
      <p:ext uri="{BB962C8B-B14F-4D97-AF65-F5344CB8AC3E}">
        <p14:creationId xmlns:p14="http://schemas.microsoft.com/office/powerpoint/2010/main" val="397392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011936" y="520333"/>
            <a:ext cx="10168128" cy="1179576"/>
          </a:xfrm>
        </p:spPr>
        <p:txBody>
          <a:bodyPr vert="horz" lIns="91440" tIns="45720" rIns="91440" bIns="45720" rtlCol="0" anchor="ctr">
            <a:noAutofit/>
          </a:bodyPr>
          <a:lstStyle/>
          <a:p>
            <a:r>
              <a:rPr lang="en-US" sz="7200" kern="1200" dirty="0">
                <a:solidFill>
                  <a:schemeClr val="tx1"/>
                </a:solidFill>
                <a:latin typeface="Arial" panose="020B0604020202020204" pitchFamily="34" charset="0"/>
                <a:cs typeface="Arial" panose="020B0604020202020204" pitchFamily="34" charset="0"/>
              </a:rPr>
              <a:t>Fundamental Truths </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Content Placeholder 4"/>
          <p:cNvSpPr>
            <a:spLocks noGrp="1"/>
          </p:cNvSpPr>
          <p:nvPr>
            <p:ph sz="half" idx="1"/>
          </p:nvPr>
        </p:nvSpPr>
        <p:spPr>
          <a:xfrm>
            <a:off x="626850" y="2401860"/>
            <a:ext cx="10168128" cy="3900107"/>
          </a:xfrm>
        </p:spPr>
        <p:txBody>
          <a:bodyPr vert="horz" lIns="91440" tIns="45720" rIns="91440" bIns="45720" rtlCol="0">
            <a:normAutofit/>
          </a:bodyPr>
          <a:lstStyle/>
          <a:p>
            <a:pPr marL="742950" indent="-457200">
              <a:buFont typeface="+mj-lt"/>
              <a:buAutoNum type="arabicPeriod"/>
            </a:pPr>
            <a:r>
              <a:rPr lang="en-US" sz="4800" dirty="0"/>
              <a:t> Jurors don’t care about your client.</a:t>
            </a:r>
          </a:p>
          <a:p>
            <a:pPr marL="742950" indent="-457200">
              <a:buFont typeface="+mj-lt"/>
              <a:buAutoNum type="arabicPeriod"/>
            </a:pPr>
            <a:endParaRPr lang="en-US" sz="4800" dirty="0"/>
          </a:p>
          <a:p>
            <a:pPr marL="742950" indent="-457200">
              <a:buFont typeface="+mj-lt"/>
              <a:buAutoNum type="arabicPeriod"/>
            </a:pPr>
            <a:r>
              <a:rPr lang="en-US" sz="4800" dirty="0"/>
              <a:t> Logic and reason don’t matter.</a:t>
            </a:r>
          </a:p>
          <a:p>
            <a:pPr marL="742950" indent="-457200">
              <a:buFont typeface="+mj-lt"/>
              <a:buAutoNum type="arabicPeriod"/>
            </a:pPr>
            <a:endParaRPr lang="en-US" sz="4800" dirty="0"/>
          </a:p>
          <a:p>
            <a:pPr marL="742950" indent="-457200">
              <a:buFont typeface="+mj-lt"/>
              <a:buAutoNum type="arabicPeriod"/>
            </a:pPr>
            <a:r>
              <a:rPr lang="en-US" sz="4800" dirty="0"/>
              <a:t> Jurors decide cases on emotion.</a:t>
            </a:r>
          </a:p>
          <a:p>
            <a:pPr marL="514350"/>
            <a:endParaRPr lang="en-US" sz="1800" dirty="0"/>
          </a:p>
        </p:txBody>
      </p:sp>
    </p:spTree>
    <p:extLst>
      <p:ext uri="{BB962C8B-B14F-4D97-AF65-F5344CB8AC3E}">
        <p14:creationId xmlns:p14="http://schemas.microsoft.com/office/powerpoint/2010/main" val="293257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598BC-1654-46A8-9B30-82C1C0B739D1}"/>
              </a:ext>
            </a:extLst>
          </p:cNvPr>
          <p:cNvPicPr>
            <a:picLocks noChangeAspect="1"/>
          </p:cNvPicPr>
          <p:nvPr/>
        </p:nvPicPr>
        <p:blipFill rotWithShape="1">
          <a:blip r:embed="rId2"/>
          <a:srcRect l="11535" t="21630" r="30835" b="14956"/>
          <a:stretch/>
        </p:blipFill>
        <p:spPr>
          <a:xfrm>
            <a:off x="1186087" y="389965"/>
            <a:ext cx="9819825" cy="6078070"/>
          </a:xfrm>
          <a:prstGeom prst="rect">
            <a:avLst/>
          </a:prstGeom>
          <a:ln>
            <a:noFill/>
          </a:ln>
          <a:effectLst>
            <a:glow rad="190500">
              <a:schemeClr val="accent2">
                <a:satMod val="175000"/>
                <a:alpha val="5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22935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13BFC2-780A-4488-929C-68E28227A4FB}"/>
              </a:ext>
            </a:extLst>
          </p:cNvPr>
          <p:cNvPicPr>
            <a:picLocks noChangeAspect="1"/>
          </p:cNvPicPr>
          <p:nvPr/>
        </p:nvPicPr>
        <p:blipFill rotWithShape="1">
          <a:blip r:embed="rId2"/>
          <a:srcRect l="28414" t="28461" r="29350" b="37690"/>
          <a:stretch/>
        </p:blipFill>
        <p:spPr>
          <a:xfrm>
            <a:off x="637078" y="914400"/>
            <a:ext cx="10917843" cy="5029200"/>
          </a:xfrm>
          <a:prstGeom prst="rect">
            <a:avLst/>
          </a:prstGeom>
          <a:effectLst>
            <a:glow rad="190500">
              <a:schemeClr val="accent2">
                <a:satMod val="175000"/>
                <a:alpha val="50000"/>
              </a:schemeClr>
            </a:glow>
          </a:effectLst>
        </p:spPr>
      </p:pic>
      <p:sp>
        <p:nvSpPr>
          <p:cNvPr id="4" name="TextBox 3">
            <a:extLst>
              <a:ext uri="{FF2B5EF4-FFF2-40B4-BE49-F238E27FC236}">
                <a16:creationId xmlns:a16="http://schemas.microsoft.com/office/drawing/2014/main" id="{D06BE8AC-E3B0-4DCE-9244-092557687160}"/>
              </a:ext>
            </a:extLst>
          </p:cNvPr>
          <p:cNvSpPr txBox="1"/>
          <p:nvPr/>
        </p:nvSpPr>
        <p:spPr>
          <a:xfrm>
            <a:off x="6842779" y="1791257"/>
            <a:ext cx="2236510" cy="707886"/>
          </a:xfrm>
          <a:prstGeom prst="rect">
            <a:avLst/>
          </a:prstGeom>
          <a:noFill/>
        </p:spPr>
        <p:txBody>
          <a:bodyPr wrap="none" rtlCol="0">
            <a:spAutoFit/>
          </a:bodyPr>
          <a:lstStyle/>
          <a:p>
            <a:pPr defTabSz="457200"/>
            <a:r>
              <a:rPr lang="en-US" sz="4000" b="1" dirty="0">
                <a:solidFill>
                  <a:prstClr val="black"/>
                </a:solidFill>
                <a:latin typeface="Times New Roman" panose="02020603050405020304" pitchFamily="18" charset="0"/>
                <a:cs typeface="Times New Roman" panose="02020603050405020304" pitchFamily="18" charset="0"/>
              </a:rPr>
              <a:t>1,200,000</a:t>
            </a:r>
          </a:p>
        </p:txBody>
      </p:sp>
      <p:sp>
        <p:nvSpPr>
          <p:cNvPr id="5" name="TextBox 4">
            <a:extLst>
              <a:ext uri="{FF2B5EF4-FFF2-40B4-BE49-F238E27FC236}">
                <a16:creationId xmlns:a16="http://schemas.microsoft.com/office/drawing/2014/main" id="{9CEE6B64-DCF2-4ADF-A25E-6AFE82912677}"/>
              </a:ext>
            </a:extLst>
          </p:cNvPr>
          <p:cNvSpPr txBox="1"/>
          <p:nvPr/>
        </p:nvSpPr>
        <p:spPr>
          <a:xfrm>
            <a:off x="5598849" y="3178756"/>
            <a:ext cx="4724370" cy="646331"/>
          </a:xfrm>
          <a:prstGeom prst="rect">
            <a:avLst/>
          </a:prstGeom>
          <a:noFill/>
        </p:spPr>
        <p:txBody>
          <a:bodyPr wrap="non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10,498,305 - 14,199,089</a:t>
            </a:r>
          </a:p>
        </p:txBody>
      </p:sp>
    </p:spTree>
    <p:extLst>
      <p:ext uri="{BB962C8B-B14F-4D97-AF65-F5344CB8AC3E}">
        <p14:creationId xmlns:p14="http://schemas.microsoft.com/office/powerpoint/2010/main" val="239072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880504-4651-456A-ACDB-FF92BEFEA942}"/>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kern="1200" dirty="0">
                <a:solidFill>
                  <a:schemeClr val="tx1"/>
                </a:solidFill>
                <a:latin typeface="Arial" panose="020B0604020202020204" pitchFamily="34" charset="0"/>
                <a:cs typeface="Arial" panose="020B0604020202020204" pitchFamily="34" charset="0"/>
              </a:rPr>
              <a:t>Harms and Losses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734F7AEB-77A6-483C-B315-8E71DB0EFD73}"/>
              </a:ext>
            </a:extLst>
          </p:cNvPr>
          <p:cNvPicPr>
            <a:picLocks noChangeAspect="1"/>
          </p:cNvPicPr>
          <p:nvPr/>
        </p:nvPicPr>
        <p:blipFill rotWithShape="1">
          <a:blip r:embed="rId2"/>
          <a:srcRect l="26152" t="18410" r="42411" b="7529"/>
          <a:stretch/>
        </p:blipFill>
        <p:spPr>
          <a:xfrm>
            <a:off x="5953089" y="450131"/>
            <a:ext cx="4495835" cy="5957737"/>
          </a:xfrm>
          <a:prstGeom prst="rect">
            <a:avLst/>
          </a:prstGeom>
          <a:effectLst>
            <a:glow rad="190500">
              <a:schemeClr val="accent2">
                <a:satMod val="175000"/>
                <a:alpha val="50000"/>
              </a:schemeClr>
            </a:glow>
          </a:effectLst>
        </p:spPr>
      </p:pic>
    </p:spTree>
    <p:extLst>
      <p:ext uri="{BB962C8B-B14F-4D97-AF65-F5344CB8AC3E}">
        <p14:creationId xmlns:p14="http://schemas.microsoft.com/office/powerpoint/2010/main" val="3850223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011936" y="520333"/>
            <a:ext cx="10168128" cy="1179576"/>
          </a:xfrm>
        </p:spPr>
        <p:txBody>
          <a:bodyPr vert="horz" lIns="91440" tIns="45720" rIns="91440" bIns="45720" rtlCol="0" anchor="ctr">
            <a:noAutofit/>
          </a:bodyPr>
          <a:lstStyle/>
          <a:p>
            <a:r>
              <a:rPr lang="en-US" sz="7200" kern="1200" dirty="0">
                <a:solidFill>
                  <a:schemeClr val="tx1"/>
                </a:solidFill>
                <a:latin typeface="Arial" panose="020B0604020202020204" pitchFamily="34" charset="0"/>
                <a:cs typeface="Arial" panose="020B0604020202020204" pitchFamily="34" charset="0"/>
              </a:rPr>
              <a:t>Past Harms and Losses</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1BE4650-C6B4-40A5-8944-BEECCBA04B12}"/>
              </a:ext>
            </a:extLst>
          </p:cNvPr>
          <p:cNvSpPr txBox="1"/>
          <p:nvPr/>
        </p:nvSpPr>
        <p:spPr>
          <a:xfrm>
            <a:off x="1011936" y="2202107"/>
            <a:ext cx="2657475"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Admitted to Hospital on Verge of Death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Dehydration Leading to Kidney Injury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Emergent Dialysis – Eventual Catheter Surgically Placed into Jugular Vein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Neurological Failure, Stroke &amp; Seizures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Unresponsive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Paralyzed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Colonic Stricture + Colostomy Bag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Drooling </a:t>
            </a:r>
          </a:p>
        </p:txBody>
      </p:sp>
      <p:sp>
        <p:nvSpPr>
          <p:cNvPr id="15" name="TextBox 14">
            <a:extLst>
              <a:ext uri="{FF2B5EF4-FFF2-40B4-BE49-F238E27FC236}">
                <a16:creationId xmlns:a16="http://schemas.microsoft.com/office/drawing/2014/main" id="{BA0B6EE0-5708-48E6-85EB-4319D3F2D675}"/>
              </a:ext>
            </a:extLst>
          </p:cNvPr>
          <p:cNvSpPr txBox="1"/>
          <p:nvPr/>
        </p:nvSpPr>
        <p:spPr>
          <a:xfrm>
            <a:off x="4482573" y="2220242"/>
            <a:ext cx="3318717" cy="4247317"/>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Feeding Tube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Brain Damage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Lung Collapse + Endotracheal Intubated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Hand Wound + Plastic Surgery</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Insulin Dependent Diabetes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Restricted Diet</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Inability to Speak, Cry or Smile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Extreme Weight Loss &amp; Weakness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Intensive Rehabilitation: Speech, Occupational, Physical Therapy </a:t>
            </a:r>
          </a:p>
        </p:txBody>
      </p:sp>
      <p:sp>
        <p:nvSpPr>
          <p:cNvPr id="17" name="TextBox 16">
            <a:extLst>
              <a:ext uri="{FF2B5EF4-FFF2-40B4-BE49-F238E27FC236}">
                <a16:creationId xmlns:a16="http://schemas.microsoft.com/office/drawing/2014/main" id="{36041F8A-1EA5-494A-83C6-06CD33EE41E7}"/>
              </a:ext>
            </a:extLst>
          </p:cNvPr>
          <p:cNvSpPr txBox="1"/>
          <p:nvPr/>
        </p:nvSpPr>
        <p:spPr>
          <a:xfrm>
            <a:off x="8436864" y="2249507"/>
            <a:ext cx="2743200" cy="3970318"/>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End Stage Renal Disease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Dialysis 3-4 x Weekly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Missed School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Neurocognitive Injury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Around the Clock Care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Kidney Transplant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Complications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Hospitalizations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Fear &amp; Anxiety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Loss of Childhood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Needle Punctures 4xDay </a:t>
            </a:r>
          </a:p>
        </p:txBody>
      </p:sp>
    </p:spTree>
    <p:extLst>
      <p:ext uri="{BB962C8B-B14F-4D97-AF65-F5344CB8AC3E}">
        <p14:creationId xmlns:p14="http://schemas.microsoft.com/office/powerpoint/2010/main" val="228709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6B0EF9-0195-48EB-B2D6-B0AE88A0958A}"/>
              </a:ext>
            </a:extLst>
          </p:cNvPr>
          <p:cNvPicPr>
            <a:picLocks noChangeAspect="1"/>
          </p:cNvPicPr>
          <p:nvPr/>
        </p:nvPicPr>
        <p:blipFill rotWithShape="1">
          <a:blip r:embed="rId2"/>
          <a:srcRect l="31356" t="23648" r="46973" b="7910"/>
          <a:stretch/>
        </p:blipFill>
        <p:spPr>
          <a:xfrm>
            <a:off x="2322132" y="421617"/>
            <a:ext cx="3385670" cy="6014766"/>
          </a:xfrm>
          <a:prstGeom prst="rect">
            <a:avLst/>
          </a:prstGeom>
          <a:ln>
            <a:noFill/>
          </a:ln>
          <a:effectLst>
            <a:glow rad="190500">
              <a:schemeClr val="accent2">
                <a:satMod val="175000"/>
                <a:alpha val="50000"/>
              </a:schemeClr>
            </a:glow>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F01B4EC-926E-488B-946E-F8EE0AFDDD69}"/>
              </a:ext>
            </a:extLst>
          </p:cNvPr>
          <p:cNvPicPr>
            <a:picLocks noChangeAspect="1"/>
          </p:cNvPicPr>
          <p:nvPr/>
        </p:nvPicPr>
        <p:blipFill rotWithShape="1">
          <a:blip r:embed="rId3"/>
          <a:srcRect l="31428" t="29896" r="46995" b="14406"/>
          <a:stretch/>
        </p:blipFill>
        <p:spPr>
          <a:xfrm>
            <a:off x="6703343" y="421617"/>
            <a:ext cx="3814514" cy="6014765"/>
          </a:xfrm>
          <a:prstGeom prst="rect">
            <a:avLst/>
          </a:prstGeom>
          <a:ln>
            <a:noFill/>
          </a:ln>
          <a:effectLst>
            <a:glow rad="190500">
              <a:schemeClr val="accent2">
                <a:satMod val="175000"/>
                <a:alpha val="5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32703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011936" y="520333"/>
            <a:ext cx="10168128" cy="1179576"/>
          </a:xfrm>
        </p:spPr>
        <p:txBody>
          <a:bodyPr vert="horz" lIns="91440" tIns="45720" rIns="91440" bIns="45720" rtlCol="0" anchor="ctr">
            <a:noAutofit/>
          </a:bodyPr>
          <a:lstStyle/>
          <a:p>
            <a:r>
              <a:rPr lang="en-US" sz="6600" kern="1200" dirty="0">
                <a:solidFill>
                  <a:schemeClr val="tx1"/>
                </a:solidFill>
                <a:latin typeface="Arial" panose="020B0604020202020204" pitchFamily="34" charset="0"/>
                <a:cs typeface="Arial" panose="020B0604020202020204" pitchFamily="34" charset="0"/>
              </a:rPr>
              <a:t>What Kind of Life Has Sarah Been Left With?</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991328F-92B7-476A-AC2F-529D696BD60C}"/>
              </a:ext>
            </a:extLst>
          </p:cNvPr>
          <p:cNvSpPr txBox="1"/>
          <p:nvPr/>
        </p:nvSpPr>
        <p:spPr>
          <a:xfrm>
            <a:off x="1011936" y="2176245"/>
            <a:ext cx="4636389" cy="452431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Hospitalizations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Future Transplants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Anguish of Waiting for a Donor</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Right to Live Life Free from Handicap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Right to be a Child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Right to Live Free of Pre-mature Death</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Right to Navigate into Womanhood without Burden of Disease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Fear of Not Being Wanted</a:t>
            </a:r>
          </a:p>
        </p:txBody>
      </p:sp>
      <p:sp>
        <p:nvSpPr>
          <p:cNvPr id="19" name="TextBox 18">
            <a:extLst>
              <a:ext uri="{FF2B5EF4-FFF2-40B4-BE49-F238E27FC236}">
                <a16:creationId xmlns:a16="http://schemas.microsoft.com/office/drawing/2014/main" id="{645D7C18-0D41-4CEA-A314-EE59FCC0B934}"/>
              </a:ext>
            </a:extLst>
          </p:cNvPr>
          <p:cNvSpPr txBox="1"/>
          <p:nvPr/>
        </p:nvSpPr>
        <p:spPr>
          <a:xfrm>
            <a:off x="6660261" y="2176244"/>
            <a:ext cx="4448175" cy="4524315"/>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Discerning Vocation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Life as a Burden on Others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Emotional Scars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Can’t Grasp Quite as Quickly – Effect on Community (Difference Between Greatness and Mediocrity)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Loss of Enjoyment of Life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Physical Impairment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Disfigurement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Loss of Capacity to Enjoy Life</a:t>
            </a:r>
          </a:p>
        </p:txBody>
      </p:sp>
    </p:spTree>
    <p:extLst>
      <p:ext uri="{BB962C8B-B14F-4D97-AF65-F5344CB8AC3E}">
        <p14:creationId xmlns:p14="http://schemas.microsoft.com/office/powerpoint/2010/main" val="301085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6BE8AC-E3B0-4DCE-9244-092557687160}"/>
              </a:ext>
            </a:extLst>
          </p:cNvPr>
          <p:cNvSpPr txBox="1"/>
          <p:nvPr/>
        </p:nvSpPr>
        <p:spPr>
          <a:xfrm>
            <a:off x="6842779" y="1791257"/>
            <a:ext cx="2236510" cy="707886"/>
          </a:xfrm>
          <a:prstGeom prst="rect">
            <a:avLst/>
          </a:prstGeom>
          <a:noFill/>
        </p:spPr>
        <p:txBody>
          <a:bodyPr wrap="none" rtlCol="0">
            <a:spAutoFit/>
          </a:bodyPr>
          <a:lstStyle/>
          <a:p>
            <a:pPr defTabSz="457200"/>
            <a:r>
              <a:rPr lang="en-US" sz="4000" b="1" dirty="0">
                <a:solidFill>
                  <a:prstClr val="black"/>
                </a:solidFill>
                <a:latin typeface="Times New Roman" panose="02020603050405020304" pitchFamily="18" charset="0"/>
                <a:cs typeface="Times New Roman" panose="02020603050405020304" pitchFamily="18" charset="0"/>
              </a:rPr>
              <a:t>1,200,000</a:t>
            </a:r>
          </a:p>
        </p:txBody>
      </p:sp>
      <p:sp>
        <p:nvSpPr>
          <p:cNvPr id="5" name="TextBox 4">
            <a:extLst>
              <a:ext uri="{FF2B5EF4-FFF2-40B4-BE49-F238E27FC236}">
                <a16:creationId xmlns:a16="http://schemas.microsoft.com/office/drawing/2014/main" id="{9CEE6B64-DCF2-4ADF-A25E-6AFE82912677}"/>
              </a:ext>
            </a:extLst>
          </p:cNvPr>
          <p:cNvSpPr txBox="1"/>
          <p:nvPr/>
        </p:nvSpPr>
        <p:spPr>
          <a:xfrm>
            <a:off x="5598849" y="3178756"/>
            <a:ext cx="4724370" cy="646331"/>
          </a:xfrm>
          <a:prstGeom prst="rect">
            <a:avLst/>
          </a:prstGeom>
          <a:noFill/>
        </p:spPr>
        <p:txBody>
          <a:bodyPr wrap="non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10,498,305 - 14,199,089</a:t>
            </a:r>
          </a:p>
        </p:txBody>
      </p:sp>
      <p:pic>
        <p:nvPicPr>
          <p:cNvPr id="7" name="Picture 6">
            <a:extLst>
              <a:ext uri="{FF2B5EF4-FFF2-40B4-BE49-F238E27FC236}">
                <a16:creationId xmlns:a16="http://schemas.microsoft.com/office/drawing/2014/main" id="{DAA917D6-DD56-4161-BA17-118E6D6BB488}"/>
              </a:ext>
            </a:extLst>
          </p:cNvPr>
          <p:cNvPicPr>
            <a:picLocks noChangeAspect="1"/>
          </p:cNvPicPr>
          <p:nvPr/>
        </p:nvPicPr>
        <p:blipFill rotWithShape="1">
          <a:blip r:embed="rId2"/>
          <a:srcRect l="28414" t="28461" r="29350" b="37690"/>
          <a:stretch/>
        </p:blipFill>
        <p:spPr>
          <a:xfrm>
            <a:off x="637078" y="985558"/>
            <a:ext cx="10917843" cy="5029200"/>
          </a:xfrm>
          <a:prstGeom prst="rect">
            <a:avLst/>
          </a:prstGeom>
          <a:effectLst>
            <a:glow rad="190500">
              <a:schemeClr val="accent2">
                <a:satMod val="175000"/>
                <a:alpha val="50000"/>
              </a:schemeClr>
            </a:glow>
          </a:effectLst>
        </p:spPr>
      </p:pic>
      <p:sp>
        <p:nvSpPr>
          <p:cNvPr id="8" name="TextBox 7">
            <a:extLst>
              <a:ext uri="{FF2B5EF4-FFF2-40B4-BE49-F238E27FC236}">
                <a16:creationId xmlns:a16="http://schemas.microsoft.com/office/drawing/2014/main" id="{7492A3FB-EFE4-4664-9C7F-DF890EF2D897}"/>
              </a:ext>
            </a:extLst>
          </p:cNvPr>
          <p:cNvSpPr txBox="1"/>
          <p:nvPr/>
        </p:nvSpPr>
        <p:spPr>
          <a:xfrm>
            <a:off x="6626098" y="1814221"/>
            <a:ext cx="2236510"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1,200,000</a:t>
            </a:r>
          </a:p>
        </p:txBody>
      </p:sp>
      <p:sp>
        <p:nvSpPr>
          <p:cNvPr id="9" name="TextBox 8">
            <a:extLst>
              <a:ext uri="{FF2B5EF4-FFF2-40B4-BE49-F238E27FC236}">
                <a16:creationId xmlns:a16="http://schemas.microsoft.com/office/drawing/2014/main" id="{5A5F9B8C-3F7F-48AE-8982-4893C3CB884F}"/>
              </a:ext>
            </a:extLst>
          </p:cNvPr>
          <p:cNvSpPr txBox="1"/>
          <p:nvPr/>
        </p:nvSpPr>
        <p:spPr>
          <a:xfrm>
            <a:off x="5822617" y="3212852"/>
            <a:ext cx="472437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10,498,305 - 14,199,089</a:t>
            </a:r>
          </a:p>
        </p:txBody>
      </p:sp>
      <p:sp>
        <p:nvSpPr>
          <p:cNvPr id="10" name="TextBox 9">
            <a:extLst>
              <a:ext uri="{FF2B5EF4-FFF2-40B4-BE49-F238E27FC236}">
                <a16:creationId xmlns:a16="http://schemas.microsoft.com/office/drawing/2014/main" id="{08752F24-1101-433B-BC24-4824FF4D95BC}"/>
              </a:ext>
            </a:extLst>
          </p:cNvPr>
          <p:cNvSpPr txBox="1"/>
          <p:nvPr/>
        </p:nvSpPr>
        <p:spPr>
          <a:xfrm>
            <a:off x="6518210" y="3857211"/>
            <a:ext cx="310694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15-25 Million</a:t>
            </a:r>
          </a:p>
        </p:txBody>
      </p:sp>
      <p:sp>
        <p:nvSpPr>
          <p:cNvPr id="11" name="TextBox 10">
            <a:extLst>
              <a:ext uri="{FF2B5EF4-FFF2-40B4-BE49-F238E27FC236}">
                <a16:creationId xmlns:a16="http://schemas.microsoft.com/office/drawing/2014/main" id="{04A889D1-B80C-4177-9CDA-596721DBA21B}"/>
              </a:ext>
            </a:extLst>
          </p:cNvPr>
          <p:cNvSpPr txBox="1"/>
          <p:nvPr/>
        </p:nvSpPr>
        <p:spPr>
          <a:xfrm>
            <a:off x="6805322" y="2495607"/>
            <a:ext cx="216597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Million</a:t>
            </a:r>
          </a:p>
        </p:txBody>
      </p:sp>
    </p:spTree>
    <p:extLst>
      <p:ext uri="{BB962C8B-B14F-4D97-AF65-F5344CB8AC3E}">
        <p14:creationId xmlns:p14="http://schemas.microsoft.com/office/powerpoint/2010/main" val="414832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BDCB06-E4E2-460F-9CEF-0EE88F2A3207}"/>
              </a:ext>
            </a:extLst>
          </p:cNvPr>
          <p:cNvGrpSpPr/>
          <p:nvPr/>
        </p:nvGrpSpPr>
        <p:grpSpPr>
          <a:xfrm>
            <a:off x="3145766" y="504405"/>
            <a:ext cx="5900467" cy="5849189"/>
            <a:chOff x="3737031" y="508326"/>
            <a:chExt cx="4717938" cy="5841348"/>
          </a:xfrm>
        </p:grpSpPr>
        <p:pic>
          <p:nvPicPr>
            <p:cNvPr id="5" name="Picture 4" descr="Icon&#10;&#10;Description automatically generated">
              <a:extLst>
                <a:ext uri="{FF2B5EF4-FFF2-40B4-BE49-F238E27FC236}">
                  <a16:creationId xmlns:a16="http://schemas.microsoft.com/office/drawing/2014/main" id="{6178B604-7C2D-40F1-A4AC-ABE41FA1953B}"/>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ackgroundRemoval t="2869" b="98263" l="4602" r="96698">
                          <a14:foregroundMark x1="21261" y1="42303" x2="21261" y2="42303"/>
                          <a14:foregroundMark x1="23662" y1="39030" x2="10755" y2="63434"/>
                          <a14:foregroundMark x1="10755" y1="63434" x2="10905" y2="63313"/>
                          <a14:foregroundMark x1="51126" y1="42303" x2="53377" y2="74788"/>
                          <a14:foregroundMark x1="81191" y1="37737" x2="96948" y2="85778"/>
                          <a14:foregroundMark x1="96948" y1="85778" x2="96698" y2="85616"/>
                          <a14:foregroundMark x1="5803" y1="11192" x2="22211" y2="11717"/>
                          <a14:foregroundMark x1="22211" y1="11717" x2="78889" y2="11354"/>
                          <a14:foregroundMark x1="78889" y1="11354" x2="92346" y2="11434"/>
                          <a14:foregroundMark x1="92346" y1="11434" x2="91796" y2="11515"/>
                          <a14:foregroundMark x1="67911" y1="25158" x2="75538" y2="25859"/>
                          <a14:foregroundMark x1="17329" y1="20509" x2="56455" y2="24105"/>
                          <a14:foregroundMark x1="75538" y1="25859" x2="90095" y2="23273"/>
                          <a14:foregroundMark x1="90095" y1="23273" x2="94997" y2="21131"/>
                          <a14:foregroundMark x1="48774" y1="96485" x2="48774" y2="96485"/>
                          <a14:foregroundMark x1="49775" y1="98263" x2="47374" y2="90424"/>
                          <a14:foregroundMark x1="28014" y1="2869" x2="41321" y2="3677"/>
                          <a14:backgroundMark x1="59480" y1="25051" x2="59480" y2="25051"/>
                          <a14:backgroundMark x1="60280" y1="24566" x2="66333" y2="24283"/>
                          <a14:backgroundMark x1="65683" y1="24848" x2="65683" y2="24848"/>
                          <a14:backgroundMark x1="59480" y1="24404" x2="59480" y2="24404"/>
                          <a14:backgroundMark x1="10155" y1="19071" x2="14757" y2="20929"/>
                          <a14:backgroundMark x1="15258" y1="20323" x2="15258" y2="20323"/>
                          <a14:backgroundMark x1="10305" y1="19838" x2="10305" y2="19838"/>
                          <a14:backgroundMark x1="64082" y1="25010" x2="68234" y2="24727"/>
                          <a14:backgroundMark x1="56128" y1="24525" x2="61431" y2="24444"/>
                          <a14:backgroundMark x1="13257" y1="19798" x2="17409" y2="21253"/>
                        </a14:backgroundRemoval>
                      </a14:imgEffect>
                    </a14:imgLayer>
                  </a14:imgProps>
                </a:ext>
                <a:ext uri="{28A0092B-C50C-407E-A947-70E740481C1C}">
                  <a14:useLocalDpi xmlns:a14="http://schemas.microsoft.com/office/drawing/2010/main" val="0"/>
                </a:ext>
              </a:extLst>
            </a:blip>
            <a:stretch>
              <a:fillRect/>
            </a:stretch>
          </p:blipFill>
          <p:spPr>
            <a:xfrm>
              <a:off x="3737031" y="508326"/>
              <a:ext cx="4717938" cy="5841348"/>
            </a:xfrm>
            <a:prstGeom prst="rect">
              <a:avLst/>
            </a:prstGeom>
          </p:spPr>
        </p:pic>
        <p:sp>
          <p:nvSpPr>
            <p:cNvPr id="6" name="TextBox 5">
              <a:extLst>
                <a:ext uri="{FF2B5EF4-FFF2-40B4-BE49-F238E27FC236}">
                  <a16:creationId xmlns:a16="http://schemas.microsoft.com/office/drawing/2014/main" id="{1AB9AFAF-C5E5-475B-A60F-1090A4EFA829}"/>
                </a:ext>
              </a:extLst>
            </p:cNvPr>
            <p:cNvSpPr txBox="1"/>
            <p:nvPr/>
          </p:nvSpPr>
          <p:spPr>
            <a:xfrm>
              <a:off x="4545430" y="745345"/>
              <a:ext cx="3101140" cy="922092"/>
            </a:xfrm>
            <a:prstGeom prst="rect">
              <a:avLst/>
            </a:prstGeom>
            <a:noFill/>
          </p:spPr>
          <p:txBody>
            <a:bodyPr wrap="square" rtlCol="0">
              <a:spAutoFit/>
            </a:bodyPr>
            <a:lstStyle/>
            <a:p>
              <a:r>
                <a:rPr lang="en-US" sz="5400" b="1" dirty="0">
                  <a:solidFill>
                    <a:schemeClr val="bg1"/>
                  </a:solidFill>
                </a:rPr>
                <a:t>PERSUASION</a:t>
              </a:r>
            </a:p>
          </p:txBody>
        </p:sp>
        <p:sp>
          <p:nvSpPr>
            <p:cNvPr id="7" name="TextBox 6">
              <a:extLst>
                <a:ext uri="{FF2B5EF4-FFF2-40B4-BE49-F238E27FC236}">
                  <a16:creationId xmlns:a16="http://schemas.microsoft.com/office/drawing/2014/main" id="{95AD5DAF-54F3-42BD-A282-524A25A976C0}"/>
                </a:ext>
              </a:extLst>
            </p:cNvPr>
            <p:cNvSpPr txBox="1"/>
            <p:nvPr/>
          </p:nvSpPr>
          <p:spPr>
            <a:xfrm rot="4196861">
              <a:off x="6833566" y="3543032"/>
              <a:ext cx="1828128" cy="830997"/>
            </a:xfrm>
            <a:prstGeom prst="rect">
              <a:avLst/>
            </a:prstGeom>
            <a:noFill/>
          </p:spPr>
          <p:txBody>
            <a:bodyPr wrap="none" rtlCol="0">
              <a:spAutoFit/>
            </a:bodyPr>
            <a:lstStyle/>
            <a:p>
              <a:r>
                <a:rPr lang="en-US" sz="4800" b="1" dirty="0">
                  <a:solidFill>
                    <a:schemeClr val="bg1"/>
                  </a:solidFill>
                </a:rPr>
                <a:t>TRUST</a:t>
              </a:r>
            </a:p>
          </p:txBody>
        </p:sp>
        <p:sp>
          <p:nvSpPr>
            <p:cNvPr id="8" name="TextBox 7">
              <a:extLst>
                <a:ext uri="{FF2B5EF4-FFF2-40B4-BE49-F238E27FC236}">
                  <a16:creationId xmlns:a16="http://schemas.microsoft.com/office/drawing/2014/main" id="{85E57175-8D37-43DE-8BE4-A66F3E2A7529}"/>
                </a:ext>
              </a:extLst>
            </p:cNvPr>
            <p:cNvSpPr txBox="1"/>
            <p:nvPr/>
          </p:nvSpPr>
          <p:spPr>
            <a:xfrm rot="5400000">
              <a:off x="4659703" y="3960191"/>
              <a:ext cx="2716706" cy="830997"/>
            </a:xfrm>
            <a:prstGeom prst="rect">
              <a:avLst/>
            </a:prstGeom>
            <a:noFill/>
          </p:spPr>
          <p:txBody>
            <a:bodyPr wrap="none" rtlCol="0">
              <a:spAutoFit/>
            </a:bodyPr>
            <a:lstStyle/>
            <a:p>
              <a:r>
                <a:rPr lang="en-US" sz="4800" b="1" dirty="0">
                  <a:solidFill>
                    <a:schemeClr val="bg1"/>
                  </a:solidFill>
                </a:rPr>
                <a:t>EMOTION</a:t>
              </a:r>
            </a:p>
          </p:txBody>
        </p:sp>
        <p:sp>
          <p:nvSpPr>
            <p:cNvPr id="9" name="TextBox 8">
              <a:extLst>
                <a:ext uri="{FF2B5EF4-FFF2-40B4-BE49-F238E27FC236}">
                  <a16:creationId xmlns:a16="http://schemas.microsoft.com/office/drawing/2014/main" id="{C24227D3-7D0A-4B92-A6C8-46C546D3AEEF}"/>
                </a:ext>
              </a:extLst>
            </p:cNvPr>
            <p:cNvSpPr txBox="1"/>
            <p:nvPr/>
          </p:nvSpPr>
          <p:spPr>
            <a:xfrm rot="6501316">
              <a:off x="3487031" y="3420517"/>
              <a:ext cx="1731949" cy="830997"/>
            </a:xfrm>
            <a:prstGeom prst="rect">
              <a:avLst/>
            </a:prstGeom>
            <a:noFill/>
          </p:spPr>
          <p:txBody>
            <a:bodyPr wrap="none" rtlCol="0">
              <a:spAutoFit/>
            </a:bodyPr>
            <a:lstStyle/>
            <a:p>
              <a:r>
                <a:rPr lang="en-US" sz="4800" b="1" dirty="0">
                  <a:solidFill>
                    <a:schemeClr val="bg1"/>
                  </a:solidFill>
                </a:rPr>
                <a:t>LOGIC</a:t>
              </a:r>
            </a:p>
          </p:txBody>
        </p:sp>
      </p:grpSp>
    </p:spTree>
    <p:extLst>
      <p:ext uri="{BB962C8B-B14F-4D97-AF65-F5344CB8AC3E}">
        <p14:creationId xmlns:p14="http://schemas.microsoft.com/office/powerpoint/2010/main" val="390796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drawing of a person on a blue background&#10;&#10;Description automatically generated with low confidence">
            <a:extLst>
              <a:ext uri="{FF2B5EF4-FFF2-40B4-BE49-F238E27FC236}">
                <a16:creationId xmlns:a16="http://schemas.microsoft.com/office/drawing/2014/main" id="{53A44699-C288-4CB5-898C-0D48275E93FC}"/>
              </a:ext>
            </a:extLst>
          </p:cNvPr>
          <p:cNvPicPr>
            <a:picLocks noChangeAspect="1"/>
          </p:cNvPicPr>
          <p:nvPr/>
        </p:nvPicPr>
        <p:blipFill rotWithShape="1">
          <a:blip r:embed="rId2">
            <a:extLst>
              <a:ext uri="{28A0092B-C50C-407E-A947-70E740481C1C}">
                <a14:useLocalDpi xmlns:a14="http://schemas.microsoft.com/office/drawing/2010/main" val="0"/>
              </a:ext>
            </a:extLst>
          </a:blip>
          <a:srcRect t="5242" b="3674"/>
          <a:stretch/>
        </p:blipFill>
        <p:spPr>
          <a:xfrm>
            <a:off x="1519086" y="334686"/>
            <a:ext cx="9150780" cy="6188627"/>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effectLst>
            <a:glow rad="190500">
              <a:schemeClr val="accent2">
                <a:satMod val="175000"/>
                <a:alpha val="50000"/>
              </a:schemeClr>
            </a:glow>
          </a:effectLst>
        </p:spPr>
      </p:pic>
    </p:spTree>
    <p:extLst>
      <p:ext uri="{BB962C8B-B14F-4D97-AF65-F5344CB8AC3E}">
        <p14:creationId xmlns:p14="http://schemas.microsoft.com/office/powerpoint/2010/main" val="154733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F1F1B65-7973-483C-B7B1-3A39B05E5447}"/>
              </a:ext>
            </a:extLst>
          </p:cNvPr>
          <p:cNvPicPr>
            <a:picLocks noChangeAspect="1"/>
          </p:cNvPicPr>
          <p:nvPr/>
        </p:nvPicPr>
        <p:blipFill rotWithShape="1">
          <a:blip r:embed="rId2">
            <a:extLst>
              <a:ext uri="{28A0092B-C50C-407E-A947-70E740481C1C}">
                <a14:useLocalDpi xmlns:a14="http://schemas.microsoft.com/office/drawing/2010/main" val="0"/>
              </a:ext>
            </a:extLst>
          </a:blip>
          <a:srcRect b="23309"/>
          <a:stretch/>
        </p:blipFill>
        <p:spPr>
          <a:xfrm>
            <a:off x="856588" y="842963"/>
            <a:ext cx="10478823" cy="5172074"/>
          </a:xfrm>
          <a:prstGeom prst="rect">
            <a:avLst/>
          </a:prstGeom>
          <a:effectLst>
            <a:glow rad="190500">
              <a:schemeClr val="accent2">
                <a:satMod val="175000"/>
                <a:alpha val="50000"/>
              </a:schemeClr>
            </a:glow>
          </a:effectLst>
        </p:spPr>
      </p:pic>
    </p:spTree>
    <p:extLst>
      <p:ext uri="{BB962C8B-B14F-4D97-AF65-F5344CB8AC3E}">
        <p14:creationId xmlns:p14="http://schemas.microsoft.com/office/powerpoint/2010/main" val="6141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kern="1200" dirty="0">
                <a:solidFill>
                  <a:schemeClr val="tx1"/>
                </a:solidFill>
                <a:latin typeface="Arial" panose="020B0604020202020204" pitchFamily="34" charset="0"/>
                <a:cs typeface="Arial" panose="020B0604020202020204" pitchFamily="34" charset="0"/>
              </a:rPr>
              <a:t>MAI 3.01</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58209" y="2018806"/>
            <a:ext cx="11164399" cy="4337953"/>
          </a:xfrm>
        </p:spPr>
        <p:txBody>
          <a:bodyPr vert="horz" lIns="91440" tIns="45720" rIns="91440" bIns="45720" rtlCol="0">
            <a:noAutofit/>
          </a:bodyPr>
          <a:lstStyle/>
          <a:p>
            <a:pPr marL="0" marR="0" indent="0">
              <a:lnSpc>
                <a:spcPct val="100000"/>
              </a:lnSpc>
              <a:spcBef>
                <a:spcPts val="0"/>
              </a:spcBef>
              <a:spcAft>
                <a:spcPts val="0"/>
              </a:spcAft>
              <a:buNone/>
            </a:pPr>
            <a:r>
              <a:rPr lang="en-US" sz="4200" dirty="0">
                <a:effectLst/>
                <a:latin typeface="Arial" panose="020B0604020202020204" pitchFamily="34" charset="0"/>
                <a:ea typeface="Calibri" panose="020F0502020204030204" pitchFamily="34" charset="0"/>
                <a:cs typeface="Arial" panose="020B0604020202020204" pitchFamily="34" charset="0"/>
              </a:rPr>
              <a:t>In this instruction, you are told that your verdict depends on whether or not you believe certain propositions of fact submitted to you. </a:t>
            </a:r>
            <a:r>
              <a:rPr lang="en-US" sz="4200" dirty="0">
                <a:latin typeface="Arial" panose="020B0604020202020204" pitchFamily="34" charset="0"/>
                <a:cs typeface="Arial" panose="020B0604020202020204" pitchFamily="34" charset="0"/>
              </a:rPr>
              <a:t>The burden is upon the party who relies upon any such proposition to cause you to believe that such proposition </a:t>
            </a:r>
            <a:r>
              <a:rPr lang="en-US" sz="42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is</a:t>
            </a:r>
            <a:r>
              <a:rPr lang="en-US" sz="4200"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2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more likely to be true than not true.</a:t>
            </a:r>
            <a:endParaRPr lang="en-US" sz="4200"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395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kern="1200" dirty="0">
                <a:solidFill>
                  <a:schemeClr val="tx1"/>
                </a:solidFill>
                <a:latin typeface="Arial" panose="020B0604020202020204" pitchFamily="34" charset="0"/>
                <a:cs typeface="Arial" panose="020B0604020202020204" pitchFamily="34" charset="0"/>
              </a:rPr>
              <a:t>MAI 2.04</a:t>
            </a: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58209" y="2018806"/>
            <a:ext cx="11164399" cy="4337953"/>
          </a:xfrm>
        </p:spPr>
        <p:txBody>
          <a:bodyPr vert="horz" lIns="91440" tIns="45720" rIns="91440" bIns="45720" rtlCol="0">
            <a:noAutofit/>
          </a:bodyPr>
          <a:lstStyle/>
          <a:p>
            <a:pPr marL="0" marR="0" indent="0">
              <a:lnSpc>
                <a:spcPct val="100000"/>
              </a:lnSpc>
              <a:spcBef>
                <a:spcPts val="0"/>
              </a:spcBef>
              <a:spcAft>
                <a:spcPts val="0"/>
              </a:spcAft>
              <a:buNone/>
            </a:pPr>
            <a:r>
              <a:rPr lang="en-US" sz="4200" dirty="0">
                <a:effectLst/>
                <a:latin typeface="Arial" panose="020B0604020202020204" pitchFamily="34" charset="0"/>
                <a:ea typeface="Calibri" panose="020F0502020204030204" pitchFamily="34" charset="0"/>
                <a:cs typeface="Arial" panose="020B0604020202020204" pitchFamily="34" charset="0"/>
              </a:rPr>
              <a:t>The verdict form included in these instructions contains directions for completion and will allow you to return the permissible verdict in this case.  </a:t>
            </a:r>
            <a:r>
              <a:rPr lang="en-US" sz="42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Nine or more of you must agree in order to return any verdict.</a:t>
            </a:r>
            <a:r>
              <a:rPr lang="en-US" sz="4200" dirty="0">
                <a:latin typeface="Arial" panose="020B0604020202020204" pitchFamily="34" charset="0"/>
                <a:cs typeface="Arial" panose="020B0604020202020204" pitchFamily="34" charset="0"/>
              </a:rPr>
              <a:t>  A verdict must be signed by each juror who agrees to it.</a:t>
            </a:r>
          </a:p>
        </p:txBody>
      </p:sp>
    </p:spTree>
    <p:extLst>
      <p:ext uri="{BB962C8B-B14F-4D97-AF65-F5344CB8AC3E}">
        <p14:creationId xmlns:p14="http://schemas.microsoft.com/office/powerpoint/2010/main" val="416350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MAI 17.01</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9EC91E8-D5BD-4292-A248-FA62725FA437}"/>
              </a:ext>
            </a:extLst>
          </p:cNvPr>
          <p:cNvSpPr txBox="1"/>
          <p:nvPr/>
        </p:nvSpPr>
        <p:spPr>
          <a:xfrm>
            <a:off x="188700" y="2540014"/>
            <a:ext cx="11533908" cy="2585323"/>
          </a:xfrm>
          <a:prstGeom prst="rect">
            <a:avLst/>
          </a:prstGeom>
          <a:noFill/>
        </p:spPr>
        <p:txBody>
          <a:bodyPr wrap="square">
            <a:spAutoFit/>
          </a:bodyPr>
          <a:lstStyle/>
          <a:p>
            <a:pPr lvl="1">
              <a:lnSpc>
                <a:spcPct val="100000"/>
              </a:lnSpc>
              <a:spcBef>
                <a:spcPts val="0"/>
              </a:spcBef>
            </a:pPr>
            <a:r>
              <a:rPr lang="en-US" sz="5400" b="1" u="sng" dirty="0">
                <a:solidFill>
                  <a:schemeClr val="accent2"/>
                </a:solidFill>
                <a:effectLst/>
                <a:latin typeface="Arial" panose="020B0604020202020204" pitchFamily="34" charset="0"/>
                <a:ea typeface="Calibri" panose="020F0502020204030204" pitchFamily="34" charset="0"/>
                <a:cs typeface="Arial" panose="020B0604020202020204" pitchFamily="34" charset="0"/>
              </a:rPr>
              <a:t>…such negligence directly caused or directly contributed to cause damage to plaintiff.</a:t>
            </a:r>
          </a:p>
        </p:txBody>
      </p:sp>
    </p:spTree>
    <p:extLst>
      <p:ext uri="{BB962C8B-B14F-4D97-AF65-F5344CB8AC3E}">
        <p14:creationId xmlns:p14="http://schemas.microsoft.com/office/powerpoint/2010/main" val="197145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115568" y="521208"/>
            <a:ext cx="10168128" cy="1179576"/>
          </a:xfrm>
        </p:spPr>
        <p:txBody>
          <a:bodyPr vert="horz" lIns="91440" tIns="45720" rIns="91440" bIns="45720" rtlCol="0" anchor="ctr">
            <a:noAutofit/>
          </a:bodyPr>
          <a:lstStyle/>
          <a:p>
            <a:r>
              <a:rPr lang="en-US" sz="7200" dirty="0">
                <a:latin typeface="Arial" panose="020B0604020202020204" pitchFamily="34" charset="0"/>
                <a:cs typeface="Arial" panose="020B0604020202020204" pitchFamily="34" charset="0"/>
              </a:rPr>
              <a:t>MAI 4.01</a:t>
            </a:r>
            <a:endParaRPr lang="en-US" sz="7200" kern="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558209" y="2018806"/>
            <a:ext cx="11164399" cy="4337953"/>
          </a:xfrm>
        </p:spPr>
        <p:txBody>
          <a:bodyPr vert="horz" lIns="91440" tIns="45720" rIns="91440" bIns="45720" rtlCol="0">
            <a:noAutofit/>
          </a:bodyPr>
          <a:lstStyle/>
          <a:p>
            <a:pPr marL="0" marR="0" indent="0">
              <a:lnSpc>
                <a:spcPct val="100000"/>
              </a:lnSpc>
              <a:spcBef>
                <a:spcPts val="0"/>
              </a:spcBef>
              <a:spcAft>
                <a:spcPts val="0"/>
              </a:spcAft>
              <a:buNone/>
            </a:pPr>
            <a:r>
              <a:rPr lang="en-US" sz="4000" dirty="0">
                <a:effectLst/>
                <a:latin typeface="Arial" panose="020B0604020202020204" pitchFamily="34" charset="0"/>
                <a:ea typeface="Calibri" panose="020F0502020204030204" pitchFamily="34" charset="0"/>
                <a:cs typeface="Arial" panose="020B0604020202020204" pitchFamily="34" charset="0"/>
              </a:rPr>
              <a:t>If you find in favor of the plaintiff, then you </a:t>
            </a:r>
            <a:r>
              <a:rPr lang="en-US" sz="40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must award plaintiff such sum as you believe will fairly and justly compensate plaintiff for any damages </a:t>
            </a:r>
            <a:r>
              <a:rPr lang="en-US" sz="4000" b="1" u="sng"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believe plaintiff sustained </a:t>
            </a:r>
            <a:r>
              <a:rPr lang="en-US" sz="4000" dirty="0">
                <a:effectLst/>
                <a:latin typeface="Arial" panose="020B0604020202020204" pitchFamily="34" charset="0"/>
                <a:ea typeface="Calibri" panose="020F0502020204030204" pitchFamily="34" charset="0"/>
                <a:cs typeface="Arial" panose="020B0604020202020204" pitchFamily="34" charset="0"/>
              </a:rPr>
              <a:t>and is reasonably certain to sustain in the future as a direct result of the occurrence mentioned in the evidence.</a:t>
            </a:r>
          </a:p>
        </p:txBody>
      </p:sp>
    </p:spTree>
    <p:extLst>
      <p:ext uri="{BB962C8B-B14F-4D97-AF65-F5344CB8AC3E}">
        <p14:creationId xmlns:p14="http://schemas.microsoft.com/office/powerpoint/2010/main" val="843599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1013</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Franklin Gothic Book</vt:lpstr>
      <vt:lpstr>Times New Roman</vt:lpstr>
      <vt:lpstr>Office Theme</vt:lpstr>
      <vt:lpstr>Arguing Damages </vt:lpstr>
      <vt:lpstr>Fundamental Truths </vt:lpstr>
      <vt:lpstr>PowerPoint Presentation</vt:lpstr>
      <vt:lpstr>PowerPoint Presentation</vt:lpstr>
      <vt:lpstr>PowerPoint Presentation</vt:lpstr>
      <vt:lpstr>MAI 3.01</vt:lpstr>
      <vt:lpstr>MAI 2.04</vt:lpstr>
      <vt:lpstr>MAI 17.01</vt:lpstr>
      <vt:lpstr>MAI 4.01</vt:lpstr>
      <vt:lpstr>MAI 5.01</vt:lpstr>
      <vt:lpstr>RSMO 537.090</vt:lpstr>
      <vt:lpstr>PowerPoint Presentation</vt:lpstr>
      <vt:lpstr>PowerPoint Presentation</vt:lpstr>
      <vt:lpstr>PowerPoint Presentation</vt:lpstr>
      <vt:lpstr>Instruction No. 9</vt:lpstr>
      <vt:lpstr>PowerPoint Presentation</vt:lpstr>
      <vt:lpstr>Instruction No. 10</vt:lpstr>
      <vt:lpstr>PowerPoint Presentation</vt:lpstr>
      <vt:lpstr>PowerPoint Presentation</vt:lpstr>
      <vt:lpstr>PowerPoint Presentation</vt:lpstr>
      <vt:lpstr>PowerPoint Presentation</vt:lpstr>
      <vt:lpstr>PowerPoint Presentation</vt:lpstr>
      <vt:lpstr>Past Harms and Losses</vt:lpstr>
      <vt:lpstr>PowerPoint Presentation</vt:lpstr>
      <vt:lpstr>What Kind of Life Has Sarah Been Left With?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Arguing Damages </dc:title>
  <dc:creator>teamworks</dc:creator>
  <cp:lastModifiedBy>Louis, Angela M.</cp:lastModifiedBy>
  <cp:revision>42</cp:revision>
  <cp:lastPrinted>2021-06-17T21:24:38Z</cp:lastPrinted>
  <dcterms:created xsi:type="dcterms:W3CDTF">2021-06-15T18:14:33Z</dcterms:created>
  <dcterms:modified xsi:type="dcterms:W3CDTF">2021-06-21T20:55:43Z</dcterms:modified>
</cp:coreProperties>
</file>